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6"/>
  </p:notesMasterIdLst>
  <p:sldIdLst>
    <p:sldId id="256" r:id="rId2"/>
    <p:sldId id="401" r:id="rId3"/>
    <p:sldId id="403" r:id="rId4"/>
    <p:sldId id="404" r:id="rId5"/>
    <p:sldId id="360" r:id="rId6"/>
    <p:sldId id="400" r:id="rId7"/>
    <p:sldId id="364" r:id="rId8"/>
    <p:sldId id="366" r:id="rId9"/>
    <p:sldId id="367" r:id="rId10"/>
    <p:sldId id="368" r:id="rId11"/>
    <p:sldId id="369" r:id="rId12"/>
    <p:sldId id="257" r:id="rId13"/>
    <p:sldId id="373" r:id="rId14"/>
    <p:sldId id="372" r:id="rId15"/>
    <p:sldId id="376" r:id="rId16"/>
    <p:sldId id="374" r:id="rId17"/>
    <p:sldId id="396" r:id="rId18"/>
    <p:sldId id="406" r:id="rId19"/>
    <p:sldId id="378" r:id="rId20"/>
    <p:sldId id="381" r:id="rId21"/>
    <p:sldId id="397" r:id="rId22"/>
    <p:sldId id="387" r:id="rId23"/>
    <p:sldId id="399" r:id="rId24"/>
    <p:sldId id="393" r:id="rId2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a:srgbClr val="352F32"/>
    <a:srgbClr val="100E0F"/>
    <a:srgbClr val="FFFFFF"/>
    <a:srgbClr val="FF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76935" autoAdjust="0"/>
  </p:normalViewPr>
  <p:slideViewPr>
    <p:cSldViewPr>
      <p:cViewPr varScale="1">
        <p:scale>
          <a:sx n="53" d="100"/>
          <a:sy n="53" d="100"/>
        </p:scale>
        <p:origin x="-1315"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0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DCC9987-AE10-4685-9B5B-4577F1D5BB4C}" type="datetimeFigureOut">
              <a:rPr lang="en-US" smtClean="0"/>
              <a:pPr/>
              <a:t>9/18/2010</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7D8454A-404F-4DF1-8F43-7DDF83BF3B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r>
              <a:rPr lang="en-US" dirty="0" smtClean="0"/>
              <a:t>Now we show how</a:t>
            </a:r>
            <a:r>
              <a:rPr lang="en-US" baseline="0" dirty="0" smtClean="0"/>
              <a:t> to extend the sequential learning idea to unsupervised case. Remember the key idea of sequential learning is to detect errors based on the given pair </a:t>
            </a:r>
            <a:r>
              <a:rPr lang="en-US" baseline="0" smtClean="0"/>
              <a:t>wise labels and </a:t>
            </a:r>
            <a:r>
              <a:rPr lang="en-US" baseline="0" dirty="0" smtClean="0"/>
              <a:t>design a new hash function to correct these errors. </a:t>
            </a:r>
            <a:r>
              <a:rPr lang="en-US" altLang="zh-CN" baseline="0" dirty="0" smtClean="0"/>
              <a:t>Clearly for unsupervised cases, there are no pair wise labels for detect the errors directly.</a:t>
            </a:r>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Searching nearest neighbors is very critical for many applications in large databases, such as image/video, and documents retrieval. E</a:t>
            </a:r>
            <a:r>
              <a:rPr lang="en-US" altLang="zh-CN" baseline="0" dirty="0" smtClean="0"/>
              <a:t>xact nearest neighbors search is not practical due to both computation cost and storage cost. Fortunately, in real situations, it is good enough to finding the approximate nearest neighbors, that is ANN. There are two categories of ANN search techniques, tree based and hashing based. But tree based approaches still have memory constraints and sometimes can not work well for high dimensional data. Therefore, we focus on hashing approach in our work. </a:t>
            </a:r>
            <a:endParaRPr lang="zh-CN" alt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Here is one possible way to generate binary hashing codes</a:t>
            </a:r>
            <a:r>
              <a:rPr lang="en-US" altLang="zh-CN" baseline="0" dirty="0" smtClean="0"/>
              <a:t> based on linear projections. For each hash bit, a certain </a:t>
            </a:r>
            <a:r>
              <a:rPr lang="en-US" altLang="zh-CN" baseline="0" dirty="0" err="1" smtClean="0"/>
              <a:t>hyperplan</a:t>
            </a:r>
            <a:r>
              <a:rPr lang="en-US" altLang="zh-CN" baseline="0" dirty="0" smtClean="0"/>
              <a:t> is drawn and partition the data into two sections. The left part is assigned hash value zero and the right section is assigned with 1. Similarly, the </a:t>
            </a:r>
            <a:r>
              <a:rPr lang="en-US" altLang="zh-CN" baseline="0" dirty="0" err="1" smtClean="0"/>
              <a:t>hyperplan</a:t>
            </a:r>
            <a:r>
              <a:rPr lang="en-US" altLang="zh-CN" baseline="0" dirty="0" smtClean="0"/>
              <a:t> h2 generates another hash bit. If do it over and over, you can create K-bit hash codes. </a:t>
            </a:r>
          </a:p>
          <a:p>
            <a:r>
              <a:rPr lang="en-US" altLang="zh-CN" baseline="0" dirty="0" smtClean="0"/>
              <a:t>A general form of linear projection based hashing is listed here. </a:t>
            </a:r>
            <a:endParaRPr lang="zh-CN" alt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Starting from the general form of hash functions, there are</a:t>
            </a:r>
            <a:r>
              <a:rPr lang="en-US" altLang="zh-CN" baseline="0" dirty="0" smtClean="0"/>
              <a:t> many approaches haven been developed. First, we can choose different projections. For example, LSH and shift invariant kernel hashing use random projections. SH uses principal projections. Second, we can choose different forms of function f. LSH and Boosted SSC uses identity functions and SH and SIKH use sinusoidal function. </a:t>
            </a:r>
            <a:endParaRPr lang="zh-CN" alt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Now the question</a:t>
            </a:r>
            <a:r>
              <a:rPr lang="en-US" altLang="zh-CN" baseline="0" dirty="0" smtClean="0"/>
              <a:t> is what is the main issues of these proposed methods. </a:t>
            </a:r>
            <a:endParaRPr lang="zh-CN" alt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Here is the formulation of our hash</a:t>
            </a:r>
            <a:r>
              <a:rPr lang="en-US" altLang="zh-CN" baseline="0" dirty="0" smtClean="0"/>
              <a:t> learning method. We use the very simple hash form by setting f as identity function. It is just projection followed by </a:t>
            </a:r>
            <a:r>
              <a:rPr lang="en-US" altLang="zh-CN" baseline="0" dirty="0" err="1" smtClean="0"/>
              <a:t>thresholding</a:t>
            </a:r>
            <a:r>
              <a:rPr lang="en-US" altLang="zh-CN" baseline="0" dirty="0" smtClean="0"/>
              <a:t>. In our case, we use mean partition. If assume the data zero centered, the </a:t>
            </a:r>
            <a:r>
              <a:rPr lang="en-US" altLang="zh-CN" baseline="0" dirty="0" err="1" smtClean="0"/>
              <a:t>thresholding</a:t>
            </a:r>
            <a:r>
              <a:rPr lang="en-US" altLang="zh-CN" baseline="0" dirty="0" smtClean="0"/>
              <a:t> is just zero partitioning. </a:t>
            </a:r>
            <a:endParaRPr lang="zh-CN" alt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Now I</a:t>
            </a:r>
            <a:r>
              <a:rPr lang="en-US" altLang="zh-CN" baseline="0" dirty="0" smtClean="0"/>
              <a:t> introduce the empirical fitness. </a:t>
            </a:r>
            <a:endParaRPr lang="zh-CN" altLang="en-US" dirty="0"/>
          </a:p>
        </p:txBody>
      </p:sp>
      <p:sp>
        <p:nvSpPr>
          <p:cNvPr id="4" name="Slide Number Placeholder 3"/>
          <p:cNvSpPr>
            <a:spLocks noGrp="1"/>
          </p:cNvSpPr>
          <p:nvPr>
            <p:ph type="sldNum" sz="quarter" idx="10"/>
          </p:nvPr>
        </p:nvSpPr>
        <p:spPr/>
        <p:txBody>
          <a:bodyPr/>
          <a:lstStyle/>
          <a:p>
            <a:fld id="{77D8454A-404F-4DF1-8F43-7DDF83BF3B6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4"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9"/>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2169320"/>
          </a:xfrm>
        </p:spPr>
        <p:txBody>
          <a:bodyPr>
            <a:normAutofit/>
          </a:bodyPr>
          <a:lstStyle>
            <a:lvl1pPr marL="0" marR="36576" indent="0" algn="r">
              <a:spcBef>
                <a:spcPts val="0"/>
              </a:spcBef>
              <a:buNone/>
              <a:defRPr sz="2400">
                <a:ln>
                  <a:noFill/>
                </a:ln>
                <a:solidFill>
                  <a:schemeClr val="tx2">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7"/>
            <a:ext cx="5791200" cy="365125"/>
          </a:xfrm>
        </p:spPr>
        <p:txBody>
          <a:bodyPr tIns="0" bIns="0" anchor="t"/>
          <a:lstStyle>
            <a:lvl1pPr algn="r">
              <a:defRPr sz="1000"/>
            </a:lvl1pPr>
          </a:lstStyle>
          <a:p>
            <a:fld id="{71BF1CCF-7666-4D44-83CF-B1D9081B196F}" type="datetime1">
              <a:rPr lang="en-US" smtClean="0"/>
              <a:pPr/>
              <a:t>9/18/2010</a:t>
            </a:fld>
            <a:endParaRPr lang="en-US"/>
          </a:p>
        </p:txBody>
      </p:sp>
      <p:sp>
        <p:nvSpPr>
          <p:cNvPr id="17" name="Footer Placeholder 16"/>
          <p:cNvSpPr>
            <a:spLocks noGrp="1"/>
          </p:cNvSpPr>
          <p:nvPr>
            <p:ph type="ftr" sz="quarter" idx="11"/>
          </p:nvPr>
        </p:nvSpPr>
        <p:spPr>
          <a:xfrm>
            <a:off x="1371600" y="5650705"/>
            <a:ext cx="5791200" cy="365125"/>
          </a:xfrm>
        </p:spPr>
        <p:txBody>
          <a:bodyPr tIns="0" bIns="0" anchor="b"/>
          <a:lstStyle>
            <a:lvl1pPr algn="r">
              <a:defRPr sz="1100"/>
            </a:lvl1pPr>
          </a:lstStyle>
          <a:p>
            <a:r>
              <a:rPr lang="en-US" smtClean="0"/>
              <a:t>Your logo here</a:t>
            </a:r>
            <a:endParaRPr lang="en-US" dirty="0"/>
          </a:p>
        </p:txBody>
      </p:sp>
      <p:sp>
        <p:nvSpPr>
          <p:cNvPr id="29" name="Slide Number Placeholder 28"/>
          <p:cNvSpPr>
            <a:spLocks noGrp="1"/>
          </p:cNvSpPr>
          <p:nvPr>
            <p:ph type="sldNum" sz="quarter" idx="12"/>
          </p:nvPr>
        </p:nvSpPr>
        <p:spPr>
          <a:xfrm>
            <a:off x="8392247" y="5752308"/>
            <a:ext cx="502920" cy="365125"/>
          </a:xfrm>
        </p:spPr>
        <p:txBody>
          <a:bodyPr anchor="ctr"/>
          <a:lstStyle>
            <a:lvl1pPr algn="ctr">
              <a:defRPr sz="1300">
                <a:solidFill>
                  <a:srgbClr val="FFFFFF"/>
                </a:solidFill>
              </a:defRPr>
            </a:lvl1pPr>
          </a:lstStyle>
          <a:p>
            <a:fld id="{746FD205-8D79-439C-A802-2377436AEC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6514FD-1763-45C1-AED0-FF855CD2E095}" type="datetime1">
              <a:rPr lang="en-US" smtClean="0"/>
              <a:pPr/>
              <a:t>9/18/2010</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01B317-6CCF-44A4-B99C-75730E0DA706}" type="datetime1">
              <a:rPr lang="en-US" smtClean="0"/>
              <a:pPr/>
              <a:t>9/18/2010</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075BA6BE-7F97-411F-9CC5-5AB35133F2B3}" type="datetime1">
              <a:rPr lang="en-US" smtClean="0"/>
              <a:pPr/>
              <a:t>9/18/2010</a:t>
            </a:fld>
            <a:endParaRPr lang="en-US"/>
          </a:p>
        </p:txBody>
      </p:sp>
      <p:sp>
        <p:nvSpPr>
          <p:cNvPr id="11" name="Slide Number Placeholder 10"/>
          <p:cNvSpPr>
            <a:spLocks noGrp="1"/>
          </p:cNvSpPr>
          <p:nvPr>
            <p:ph type="sldNum" sz="quarter" idx="11"/>
          </p:nvPr>
        </p:nvSpPr>
        <p:spPr/>
        <p:txBody>
          <a:bodyPr/>
          <a:lstStyle/>
          <a:p>
            <a:fld id="{746FD205-8D79-439C-A802-2377436AEC8A}" type="slidenum">
              <a:rPr lang="en-US" smtClean="0"/>
              <a:pPr/>
              <a:t>‹#›</a:t>
            </a:fld>
            <a:endParaRPr lang="en-US"/>
          </a:p>
        </p:txBody>
      </p:sp>
      <p:sp>
        <p:nvSpPr>
          <p:cNvPr id="12" name="Footer Placeholder 11"/>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5" y="7035"/>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4" y="309491"/>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362700"/>
            <a:ext cx="2133600" cy="304800"/>
          </a:xfrm>
        </p:spPr>
        <p:txBody>
          <a:bodyPr/>
          <a:lstStyle/>
          <a:p>
            <a:fld id="{4C3E4E52-550E-4B84-9D4F-14979F5A0D6E}" type="datetime1">
              <a:rPr lang="en-US" smtClean="0"/>
              <a:pPr/>
              <a:t>9/18/2010</a:t>
            </a:fld>
            <a:endParaRPr lang="en-US"/>
          </a:p>
        </p:txBody>
      </p:sp>
      <p:sp>
        <p:nvSpPr>
          <p:cNvPr id="5" name="Footer Placeholder 4"/>
          <p:cNvSpPr>
            <a:spLocks noGrp="1"/>
          </p:cNvSpPr>
          <p:nvPr>
            <p:ph type="ftr" sz="quarter" idx="11"/>
          </p:nvPr>
        </p:nvSpPr>
        <p:spPr>
          <a:xfrm>
            <a:off x="2619376" y="6366670"/>
            <a:ext cx="4260056" cy="300831"/>
          </a:xfrm>
        </p:spPr>
        <p:txBody>
          <a:bodyPr/>
          <a:lstStyle/>
          <a:p>
            <a:r>
              <a:rPr lang="en-US" smtClean="0"/>
              <a:t>Your logo here</a:t>
            </a:r>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746FD205-8D79-439C-A802-2377436AEC8A}" type="slidenum">
              <a:rPr lang="en-US" smtClean="0"/>
              <a:pPr/>
              <a:t>‹#›</a:t>
            </a:fld>
            <a:endParaRPr lang="en-US"/>
          </a:p>
        </p:txBody>
      </p:sp>
      <p:cxnSp>
        <p:nvCxnSpPr>
          <p:cNvPr id="11" name="Straight Connector 10"/>
          <p:cNvCxnSpPr/>
          <p:nvPr/>
        </p:nvCxnSpPr>
        <p:spPr>
          <a:xfrm rot="10800000">
            <a:off x="6468795"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5"/>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BB81A9FF-1E9C-4B66-B4A0-EADB765782FB}" type="datetime1">
              <a:rPr lang="en-US" smtClean="0"/>
              <a:pPr/>
              <a:t>9/18/2010</a:t>
            </a:fld>
            <a:endParaRPr lang="en-US"/>
          </a:p>
        </p:txBody>
      </p:sp>
      <p:sp>
        <p:nvSpPr>
          <p:cNvPr id="10" name="Slide Number Placeholder 9"/>
          <p:cNvSpPr>
            <a:spLocks noGrp="1"/>
          </p:cNvSpPr>
          <p:nvPr>
            <p:ph type="sldNum" sz="quarter" idx="11"/>
          </p:nvPr>
        </p:nvSpPr>
        <p:spPr/>
        <p:txBody>
          <a:bodyPr/>
          <a:lstStyle/>
          <a:p>
            <a:fld id="{746FD205-8D79-439C-A802-2377436AEC8A}" type="slidenum">
              <a:rPr lang="en-US" smtClean="0"/>
              <a:pPr/>
              <a:t>‹#›</a:t>
            </a:fld>
            <a:endParaRPr lang="en-US"/>
          </a:p>
        </p:txBody>
      </p:sp>
      <p:sp>
        <p:nvSpPr>
          <p:cNvPr id="11" name="Footer Placeholder 10"/>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9" y="290733"/>
            <a:ext cx="1066800" cy="5957668"/>
          </a:xfrm>
        </p:spPr>
        <p:txBody>
          <a:bodyPr vert="vert270" anchor="b"/>
          <a:lstStyle>
            <a:lvl1pPr marL="0" algn="ctr">
              <a:defRPr sz="3300" b="0">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7" y="290733"/>
            <a:ext cx="581024" cy="2909668"/>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7" y="3427125"/>
            <a:ext cx="581024" cy="2821276"/>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29" y="290733"/>
            <a:ext cx="6858000" cy="2897476"/>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29" y="3350925"/>
            <a:ext cx="6858000" cy="289747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D96A02F-3A95-4944-9ABC-E1DA10A11467}" type="datetime1">
              <a:rPr lang="en-US" smtClean="0"/>
              <a:pPr/>
              <a:t>9/18/2010</a:t>
            </a:fld>
            <a:endParaRPr lang="en-US"/>
          </a:p>
        </p:txBody>
      </p:sp>
      <p:sp>
        <p:nvSpPr>
          <p:cNvPr id="11" name="Slide Number Placeholder 10"/>
          <p:cNvSpPr>
            <a:spLocks noGrp="1"/>
          </p:cNvSpPr>
          <p:nvPr>
            <p:ph type="sldNum" sz="quarter" idx="11"/>
          </p:nvPr>
        </p:nvSpPr>
        <p:spPr/>
        <p:txBody>
          <a:bodyPr/>
          <a:lstStyle/>
          <a:p>
            <a:fld id="{746FD205-8D79-439C-A802-2377436AEC8A}" type="slidenum">
              <a:rPr lang="en-US" smtClean="0"/>
              <a:pPr/>
              <a:t>‹#›</a:t>
            </a:fld>
            <a:endParaRPr lang="en-US"/>
          </a:p>
        </p:txBody>
      </p:sp>
      <p:sp>
        <p:nvSpPr>
          <p:cNvPr id="12" name="Footer Placeholder 11"/>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a:lstStyle/>
          <a:p>
            <a:fld id="{EB627A8D-4D3E-4B4C-B199-3FF96543B789}" type="datetime1">
              <a:rPr lang="en-US" smtClean="0"/>
              <a:pPr/>
              <a:t>9/18/2010</a:t>
            </a:fld>
            <a:endParaRPr lang="en-US"/>
          </a:p>
        </p:txBody>
      </p:sp>
      <p:sp>
        <p:nvSpPr>
          <p:cNvPr id="7" name="Slide Number Placeholder 6"/>
          <p:cNvSpPr>
            <a:spLocks noGrp="1"/>
          </p:cNvSpPr>
          <p:nvPr>
            <p:ph type="sldNum" sz="quarter" idx="11"/>
          </p:nvPr>
        </p:nvSpPr>
        <p:spPr/>
        <p:txBody>
          <a:bodyPr/>
          <a:lstStyle/>
          <a:p>
            <a:fld id="{746FD205-8D79-439C-A802-2377436AEC8A}" type="slidenum">
              <a:rPr lang="en-US" smtClean="0"/>
              <a:pPr/>
              <a:t>‹#›</a:t>
            </a:fld>
            <a:endParaRPr lang="en-US"/>
          </a:p>
        </p:txBody>
      </p:sp>
      <p:sp>
        <p:nvSpPr>
          <p:cNvPr id="8" name="Footer Placeholder 7"/>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C67121-7AB3-44A9-B455-30D9FB40A79E}" type="datetime1">
              <a:rPr lang="en-US" smtClean="0"/>
              <a:pPr/>
              <a:t>9/18/2010</a:t>
            </a:fld>
            <a:endParaRPr lang="en-US"/>
          </a:p>
        </p:txBody>
      </p:sp>
      <p:sp>
        <p:nvSpPr>
          <p:cNvPr id="6" name="Slide Number Placeholder 5"/>
          <p:cNvSpPr>
            <a:spLocks noGrp="1"/>
          </p:cNvSpPr>
          <p:nvPr>
            <p:ph type="sldNum" sz="quarter" idx="11"/>
          </p:nvPr>
        </p:nvSpPr>
        <p:spPr/>
        <p:txBody>
          <a:bodyPr/>
          <a:lstStyle/>
          <a:p>
            <a:fld id="{746FD205-8D79-439C-A802-2377436AEC8A}" type="slidenum">
              <a:rPr lang="en-US" smtClean="0"/>
              <a:pPr/>
              <a:t>‹#›</a:t>
            </a:fld>
            <a:endParaRPr lang="en-US"/>
          </a:p>
        </p:txBody>
      </p:sp>
      <p:sp>
        <p:nvSpPr>
          <p:cNvPr id="7" name="Footer Placeholder 6"/>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883105"/>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883105"/>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1" y="320040"/>
            <a:ext cx="5276088" cy="592836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0"/>
          </p:nvPr>
        </p:nvSpPr>
        <p:spPr/>
        <p:txBody>
          <a:bodyPr/>
          <a:lstStyle/>
          <a:p>
            <a:fld id="{69E77799-E3A9-4516-B428-D2DCE16620CD}" type="datetime1">
              <a:rPr lang="en-US" smtClean="0"/>
              <a:pPr/>
              <a:t>9/18/2010</a:t>
            </a:fld>
            <a:endParaRPr lang="en-US"/>
          </a:p>
        </p:txBody>
      </p:sp>
      <p:sp>
        <p:nvSpPr>
          <p:cNvPr id="9" name="Slide Number Placeholder 8"/>
          <p:cNvSpPr>
            <a:spLocks noGrp="1"/>
          </p:cNvSpPr>
          <p:nvPr>
            <p:ph type="sldNum" sz="quarter" idx="11"/>
          </p:nvPr>
        </p:nvSpPr>
        <p:spPr/>
        <p:txBody>
          <a:bodyPr/>
          <a:lstStyle/>
          <a:p>
            <a:fld id="{746FD205-8D79-439C-A802-2377436AEC8A}"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7"/>
            <a:ext cx="914400" cy="6097504"/>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264834"/>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638800"/>
            <a:ext cx="7333488" cy="6096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306688B-20E5-4279-9389-143F269CFCDC}" type="datetime1">
              <a:rPr lang="en-US" smtClean="0"/>
              <a:pPr/>
              <a:t>9/18/2010</a:t>
            </a:fld>
            <a:endParaRPr lang="en-US"/>
          </a:p>
        </p:txBody>
      </p:sp>
      <p:sp>
        <p:nvSpPr>
          <p:cNvPr id="9" name="Slide Number Placeholder 8"/>
          <p:cNvSpPr>
            <a:spLocks noGrp="1"/>
          </p:cNvSpPr>
          <p:nvPr>
            <p:ph type="sldNum" sz="quarter" idx="11"/>
          </p:nvPr>
        </p:nvSpPr>
        <p:spPr/>
        <p:txBody>
          <a:bodyPr/>
          <a:lstStyle/>
          <a:p>
            <a:fld id="{746FD205-8D79-439C-A802-2377436AEC8A}"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ight Triangle 10"/>
          <p:cNvSpPr/>
          <p:nvPr/>
        </p:nvSpPr>
        <p:spPr>
          <a:xfrm>
            <a:off x="7035" y="14069"/>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5"/>
            <a:ext cx="8229600" cy="1104106"/>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524000"/>
            <a:ext cx="8229600" cy="46482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365748"/>
            <a:ext cx="2133600" cy="301752"/>
          </a:xfrm>
          <a:prstGeom prst="rect">
            <a:avLst/>
          </a:prstGeom>
        </p:spPr>
        <p:txBody>
          <a:bodyPr vert="horz" anchor="b"/>
          <a:lstStyle>
            <a:lvl1pPr algn="l" eaLnBrk="1" latinLnBrk="0" hangingPunct="1">
              <a:defRPr kumimoji="0" sz="1000" b="0">
                <a:solidFill>
                  <a:schemeClr val="tx1"/>
                </a:solidFill>
              </a:defRPr>
            </a:lvl1pPr>
          </a:lstStyle>
          <a:p>
            <a:fld id="{0ABAC977-30FA-477C-9A84-AFCB3E072BCA}" type="datetime1">
              <a:rPr lang="en-US" smtClean="0"/>
              <a:pPr/>
              <a:t>9/18/2010</a:t>
            </a:fld>
            <a:endParaRPr lang="en-US"/>
          </a:p>
        </p:txBody>
      </p:sp>
      <p:sp>
        <p:nvSpPr>
          <p:cNvPr id="3" name="Footer Placeholder 2"/>
          <p:cNvSpPr>
            <a:spLocks noGrp="1"/>
          </p:cNvSpPr>
          <p:nvPr>
            <p:ph type="ftr" sz="quarter" idx="3"/>
          </p:nvPr>
        </p:nvSpPr>
        <p:spPr>
          <a:xfrm>
            <a:off x="457200" y="6366670"/>
            <a:ext cx="4260056" cy="300831"/>
          </a:xfrm>
          <a:prstGeom prst="rect">
            <a:avLst/>
          </a:prstGeom>
        </p:spPr>
        <p:txBody>
          <a:bodyPr vert="horz" anchor="b"/>
          <a:lstStyle>
            <a:lvl1pPr algn="r" eaLnBrk="1" latinLnBrk="0" hangingPunct="1">
              <a:defRPr kumimoji="0" sz="1000">
                <a:solidFill>
                  <a:schemeClr val="tx1"/>
                </a:solidFill>
              </a:defRPr>
            </a:lvl1pPr>
          </a:lstStyle>
          <a:p>
            <a:r>
              <a:rPr lang="en-US" smtClean="0"/>
              <a:t>Your logo here</a:t>
            </a:r>
            <a:endParaRPr lang="en-US" dirty="0"/>
          </a:p>
        </p:txBody>
      </p:sp>
      <p:sp>
        <p:nvSpPr>
          <p:cNvPr id="23" name="Slide Number Placeholder 22"/>
          <p:cNvSpPr>
            <a:spLocks noGrp="1"/>
          </p:cNvSpPr>
          <p:nvPr>
            <p:ph type="sldNum" sz="quarter" idx="4"/>
          </p:nvPr>
        </p:nvSpPr>
        <p:spPr>
          <a:xfrm>
            <a:off x="7589520" y="6365748"/>
            <a:ext cx="502920" cy="301752"/>
          </a:xfrm>
          <a:prstGeom prst="rect">
            <a:avLst/>
          </a:prstGeom>
        </p:spPr>
        <p:txBody>
          <a:bodyPr vert="horz" anchor="b"/>
          <a:lstStyle>
            <a:lvl1pPr algn="ctr" eaLnBrk="1" latinLnBrk="0" hangingPunct="1">
              <a:defRPr kumimoji="0" sz="1200">
                <a:solidFill>
                  <a:schemeClr val="tx1"/>
                </a:solidFill>
              </a:defRPr>
            </a:lvl1pPr>
          </a:lstStyle>
          <a:p>
            <a:fld id="{746FD205-8D79-439C-A802-2377436AEC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marL="484632" algn="l" rtl="0" eaLnBrk="1" latinLnBrk="0" hangingPunct="1">
        <a:spcBef>
          <a:spcPct val="0"/>
        </a:spcBef>
        <a:buNone/>
        <a:defRPr kumimoji="0" sz="4200" kern="1200">
          <a:ln w="6350">
            <a:noFill/>
          </a:ln>
          <a:solidFill>
            <a:schemeClr val="tx2"/>
          </a:solidFill>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3.png"/><Relationship Id="rId4" Type="http://schemas.openxmlformats.org/officeDocument/2006/relationships/image" Target="../media/image18.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6.png"/><Relationship Id="rId3" Type="http://schemas.openxmlformats.org/officeDocument/2006/relationships/image" Target="../media/image19.png"/><Relationship Id="rId21" Type="http://schemas.openxmlformats.org/officeDocument/2006/relationships/image" Target="../media/image12.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5.png"/><Relationship Id="rId2" Type="http://schemas.openxmlformats.org/officeDocument/2006/relationships/notesSlide" Target="../notesSlides/notesSlide10.xml"/><Relationship Id="rId16" Type="http://schemas.openxmlformats.org/officeDocument/2006/relationships/image" Target="../media/image54.png"/><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21.png"/><Relationship Id="rId10" Type="http://schemas.openxmlformats.org/officeDocument/2006/relationships/image" Target="../media/image50.png"/><Relationship Id="rId19" Type="http://schemas.openxmlformats.org/officeDocument/2006/relationships/image" Target="../media/image1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10.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12.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7224" y="3717032"/>
            <a:ext cx="7746232" cy="2169320"/>
          </a:xfrm>
        </p:spPr>
        <p:txBody>
          <a:bodyPr>
            <a:normAutofit/>
          </a:bodyPr>
          <a:lstStyle/>
          <a:p>
            <a:pPr algn="ctr"/>
            <a:r>
              <a:rPr lang="en-US" altLang="zh-CN" sz="2800" b="1" baseline="30000" dirty="0" smtClean="0">
                <a:solidFill>
                  <a:srgbClr val="002060"/>
                </a:solidFill>
                <a:latin typeface="Times New Roman" pitchFamily="18" charset="0"/>
                <a:ea typeface="宋体" pitchFamily="2" charset="-122"/>
                <a:cs typeface="Times New Roman" pitchFamily="18" charset="0"/>
                <a:sym typeface="Wingdings 2" pitchFamily="18" charset="2"/>
              </a:rPr>
              <a:t>1</a:t>
            </a:r>
            <a:r>
              <a:rPr lang="en-US" sz="2800" b="1" dirty="0" smtClean="0">
                <a:solidFill>
                  <a:srgbClr val="002060"/>
                </a:solidFill>
                <a:latin typeface="Times New Roman" pitchFamily="18" charset="0"/>
                <a:cs typeface="Times New Roman" pitchFamily="18" charset="0"/>
              </a:rPr>
              <a:t>Jun Wang, </a:t>
            </a:r>
            <a:r>
              <a:rPr lang="en-US" altLang="zh-CN" sz="2800" b="1" baseline="30000" dirty="0" smtClean="0">
                <a:solidFill>
                  <a:srgbClr val="002060"/>
                </a:solidFill>
                <a:latin typeface="Times New Roman" pitchFamily="18" charset="0"/>
                <a:ea typeface="宋体" pitchFamily="2" charset="-122"/>
                <a:cs typeface="Times New Roman" pitchFamily="18" charset="0"/>
                <a:sym typeface="Wingdings 2" pitchFamily="18" charset="2"/>
              </a:rPr>
              <a:t>2</a:t>
            </a:r>
            <a:r>
              <a:rPr lang="en-US" sz="2800" b="1" dirty="0" smtClean="0">
                <a:solidFill>
                  <a:srgbClr val="002060"/>
                </a:solidFill>
                <a:latin typeface="Times New Roman" pitchFamily="18" charset="0"/>
                <a:cs typeface="Times New Roman" pitchFamily="18" charset="0"/>
              </a:rPr>
              <a:t>Sanjiv Kumar, and </a:t>
            </a:r>
            <a:r>
              <a:rPr lang="en-US" altLang="zh-CN" sz="2800" b="1" baseline="30000" dirty="0" smtClean="0">
                <a:solidFill>
                  <a:srgbClr val="002060"/>
                </a:solidFill>
                <a:latin typeface="Times New Roman" pitchFamily="18" charset="0"/>
                <a:ea typeface="宋体" pitchFamily="2" charset="-122"/>
                <a:cs typeface="Times New Roman" pitchFamily="18" charset="0"/>
                <a:sym typeface="Wingdings 2" pitchFamily="18" charset="2"/>
              </a:rPr>
              <a:t>1</a:t>
            </a:r>
            <a:r>
              <a:rPr lang="en-US" sz="2800" b="1" dirty="0" smtClean="0">
                <a:solidFill>
                  <a:srgbClr val="002060"/>
                </a:solidFill>
                <a:latin typeface="Times New Roman" pitchFamily="18" charset="0"/>
                <a:cs typeface="Times New Roman" pitchFamily="18" charset="0"/>
              </a:rPr>
              <a:t>Shih-Fu Chang</a:t>
            </a:r>
          </a:p>
          <a:p>
            <a:pPr marL="1881188" indent="-1881188" algn="ctr" defTabSz="5016500">
              <a:spcBef>
                <a:spcPct val="20000"/>
              </a:spcBef>
            </a:pPr>
            <a:r>
              <a:rPr lang="en-US" altLang="zh-CN" b="1" baseline="30000" dirty="0" smtClean="0">
                <a:solidFill>
                  <a:srgbClr val="002060"/>
                </a:solidFill>
                <a:latin typeface="Times New Roman" pitchFamily="18" charset="0"/>
                <a:ea typeface="宋体" pitchFamily="2" charset="-122"/>
                <a:cs typeface="Times New Roman" pitchFamily="18" charset="0"/>
                <a:sym typeface="Wingdings 2" pitchFamily="18" charset="2"/>
              </a:rPr>
              <a:t>1</a:t>
            </a:r>
            <a:r>
              <a:rPr lang="en-US" altLang="zh-CN" b="1" i="1" dirty="0" smtClean="0">
                <a:solidFill>
                  <a:srgbClr val="002060"/>
                </a:solidFill>
                <a:latin typeface="Times New Roman" pitchFamily="18" charset="0"/>
                <a:ea typeface="宋体" pitchFamily="2" charset="-122"/>
                <a:cs typeface="Times New Roman" pitchFamily="18" charset="0"/>
              </a:rPr>
              <a:t>Columbia University, New York, USA</a:t>
            </a:r>
          </a:p>
          <a:p>
            <a:pPr marL="1881188" indent="-1881188" algn="ctr" defTabSz="5016500">
              <a:spcBef>
                <a:spcPct val="20000"/>
              </a:spcBef>
            </a:pPr>
            <a:r>
              <a:rPr lang="en-US" altLang="zh-CN" b="1" baseline="30000" dirty="0" smtClean="0">
                <a:solidFill>
                  <a:srgbClr val="002060"/>
                </a:solidFill>
                <a:latin typeface="Times New Roman" pitchFamily="18" charset="0"/>
                <a:ea typeface="宋体" pitchFamily="2" charset="-122"/>
                <a:cs typeface="Times New Roman" pitchFamily="18" charset="0"/>
                <a:sym typeface="Wingdings 2" pitchFamily="18" charset="2"/>
              </a:rPr>
              <a:t>2</a:t>
            </a:r>
            <a:r>
              <a:rPr lang="en-US" altLang="zh-CN" b="1" i="1" dirty="0" smtClean="0">
                <a:solidFill>
                  <a:srgbClr val="002060"/>
                </a:solidFill>
                <a:latin typeface="Times New Roman" pitchFamily="18" charset="0"/>
                <a:ea typeface="宋体" pitchFamily="2" charset="-122"/>
                <a:cs typeface="Times New Roman" pitchFamily="18" charset="0"/>
              </a:rPr>
              <a:t>Google Research, New York, USA</a:t>
            </a:r>
          </a:p>
        </p:txBody>
      </p:sp>
      <p:sp>
        <p:nvSpPr>
          <p:cNvPr id="5" name="TextBox 4"/>
          <p:cNvSpPr txBox="1"/>
          <p:nvPr/>
        </p:nvSpPr>
        <p:spPr>
          <a:xfrm>
            <a:off x="57875" y="2300110"/>
            <a:ext cx="9001156" cy="1323439"/>
          </a:xfrm>
          <a:prstGeom prst="rect">
            <a:avLst/>
          </a:prstGeom>
          <a:noFill/>
        </p:spPr>
        <p:txBody>
          <a:bodyPr wrap="square" rtlCol="0">
            <a:spAutoFit/>
          </a:bodyPr>
          <a:lstStyle/>
          <a:p>
            <a:pPr algn="ctr"/>
            <a:r>
              <a:rPr lang="en-US" sz="4000" b="1" dirty="0" smtClean="0">
                <a:latin typeface="Arial" pitchFamily="34" charset="0"/>
                <a:cs typeface="Arial" pitchFamily="34" charset="0"/>
              </a:rPr>
              <a:t>Sequential Projection Learning for Hashing with Compact Codes</a:t>
            </a:r>
            <a:endParaRPr lang="zh-CN" altLang="en-US" sz="4000" b="1" dirty="0" smtClean="0">
              <a:latin typeface="Arial" pitchFamily="34" charset="0"/>
              <a:cs typeface="Arial" pitchFamily="34" charset="0"/>
            </a:endParaRPr>
          </a:p>
        </p:txBody>
      </p:sp>
      <p:pic>
        <p:nvPicPr>
          <p:cNvPr id="6" name="Picture 1531" descr="cu_logo_expand"/>
          <p:cNvPicPr>
            <a:picLocks noChangeArrowheads="1"/>
          </p:cNvPicPr>
          <p:nvPr/>
        </p:nvPicPr>
        <p:blipFill>
          <a:blip r:embed="rId3" cstate="print"/>
          <a:srcRect/>
          <a:stretch>
            <a:fillRect/>
          </a:stretch>
        </p:blipFill>
        <p:spPr bwMode="auto">
          <a:xfrm>
            <a:off x="34726" y="44624"/>
            <a:ext cx="4434653" cy="900000"/>
          </a:xfrm>
          <a:prstGeom prst="rect">
            <a:avLst/>
          </a:prstGeom>
          <a:noFill/>
          <a:ln w="9525">
            <a:noFill/>
            <a:miter lim="800000"/>
            <a:headEnd/>
            <a:tailEnd/>
          </a:ln>
        </p:spPr>
      </p:pic>
      <p:pic>
        <p:nvPicPr>
          <p:cNvPr id="7" name="Picture 6" descr="google_logo.jpg"/>
          <p:cNvPicPr>
            <a:picLocks/>
          </p:cNvPicPr>
          <p:nvPr/>
        </p:nvPicPr>
        <p:blipFill>
          <a:blip r:embed="rId4" cstate="print"/>
          <a:stretch>
            <a:fillRect/>
          </a:stretch>
        </p:blipFill>
        <p:spPr>
          <a:xfrm>
            <a:off x="7020272" y="79349"/>
            <a:ext cx="2100535" cy="900000"/>
          </a:xfrm>
          <a:prstGeom prst="rect">
            <a:avLst/>
          </a:prstGeom>
        </p:spPr>
      </p:pic>
      <p:pic>
        <p:nvPicPr>
          <p:cNvPr id="1028" name="Picture 4"/>
          <p:cNvPicPr>
            <a:picLocks noChangeAspect="1" noChangeArrowheads="1"/>
          </p:cNvPicPr>
          <p:nvPr/>
        </p:nvPicPr>
        <p:blipFill>
          <a:blip r:embed="rId5" cstate="print"/>
          <a:srcRect/>
          <a:stretch>
            <a:fillRect/>
          </a:stretch>
        </p:blipFill>
        <p:spPr bwMode="auto">
          <a:xfrm>
            <a:off x="6849801" y="5129039"/>
            <a:ext cx="2247900" cy="168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1" y="1285860"/>
            <a:ext cx="8643999" cy="5286412"/>
          </a:xfrm>
        </p:spPr>
        <p:txBody>
          <a:bodyPr>
            <a:normAutofit/>
          </a:bodyPr>
          <a:lstStyle/>
          <a:p>
            <a:pPr>
              <a:buClr>
                <a:schemeClr val="tx1"/>
              </a:buClr>
            </a:pPr>
            <a:r>
              <a:rPr lang="en-US" altLang="zh-CN" sz="2800" dirty="0" smtClean="0">
                <a:latin typeface="Arial" pitchFamily="34" charset="0"/>
                <a:cs typeface="Arial" pitchFamily="34" charset="0"/>
              </a:rPr>
              <a:t>Maximizing empirical fitness is not sufficient</a:t>
            </a:r>
            <a:endParaRPr lang="en-US" altLang="zh-CN" sz="2800" i="1" dirty="0" smtClean="0">
              <a:latin typeface="Arial" pitchFamily="34" charset="0"/>
              <a:cs typeface="Arial" pitchFamily="34" charset="0"/>
            </a:endParaRPr>
          </a:p>
          <a:p>
            <a:pPr>
              <a:buClr>
                <a:schemeClr val="tx1"/>
              </a:buClr>
            </a:pPr>
            <a:endParaRPr lang="en-US" altLang="zh-CN" sz="2800" i="1" dirty="0" smtClean="0">
              <a:solidFill>
                <a:srgbClr val="002060"/>
              </a:solidFill>
              <a:latin typeface="Arial" pitchFamily="34" charset="0"/>
              <a:cs typeface="Arial" pitchFamily="34" charset="0"/>
            </a:endParaRPr>
          </a:p>
          <a:p>
            <a:pPr>
              <a:buClr>
                <a:schemeClr val="tx1"/>
              </a:buClr>
            </a:pPr>
            <a:endParaRPr lang="en-US" altLang="zh-CN" sz="2800" dirty="0" smtClean="0">
              <a:solidFill>
                <a:srgbClr val="002060"/>
              </a:solidFill>
              <a:latin typeface="Arial" pitchFamily="34" charset="0"/>
              <a:cs typeface="Arial" pitchFamily="34" charset="0"/>
            </a:endParaRPr>
          </a:p>
          <a:p>
            <a:pPr>
              <a:buClr>
                <a:schemeClr val="tx1"/>
              </a:buClr>
              <a:buNone/>
            </a:pPr>
            <a:endParaRPr lang="en-US" altLang="zh-CN" sz="2800" dirty="0" smtClean="0">
              <a:solidFill>
                <a:srgbClr val="002060"/>
              </a:solidFill>
              <a:latin typeface="Arial" pitchFamily="34" charset="0"/>
              <a:cs typeface="Arial" pitchFamily="34" charset="0"/>
            </a:endParaRPr>
          </a:p>
          <a:p>
            <a:pPr>
              <a:buClr>
                <a:schemeClr val="tx1"/>
              </a:buClr>
              <a:buNone/>
            </a:pPr>
            <a:endParaRPr lang="en-US" altLang="zh-CN" sz="2800" dirty="0" smtClean="0">
              <a:solidFill>
                <a:srgbClr val="002060"/>
              </a:solidFill>
              <a:latin typeface="Arial" pitchFamily="34" charset="0"/>
              <a:cs typeface="Arial" pitchFamily="34" charset="0"/>
            </a:endParaRPr>
          </a:p>
          <a:p>
            <a:pPr>
              <a:buClr>
                <a:schemeClr val="tx1"/>
              </a:buClr>
              <a:buNone/>
            </a:pPr>
            <a:endParaRPr lang="en-US" altLang="zh-CN" sz="2800" dirty="0" smtClean="0">
              <a:solidFill>
                <a:srgbClr val="002060"/>
              </a:solidFill>
              <a:latin typeface="Arial" pitchFamily="34" charset="0"/>
              <a:cs typeface="Arial" pitchFamily="34" charset="0"/>
            </a:endParaRPr>
          </a:p>
          <a:p>
            <a:pPr>
              <a:buClr>
                <a:schemeClr val="tx1"/>
              </a:buClr>
              <a:buNone/>
            </a:pPr>
            <a:endParaRPr lang="en-US" altLang="zh-CN" sz="2800" dirty="0" smtClean="0">
              <a:latin typeface="Arial" pitchFamily="34" charset="0"/>
              <a:cs typeface="Arial" pitchFamily="34" charset="0"/>
            </a:endParaRPr>
          </a:p>
          <a:p>
            <a:pPr>
              <a:buClr>
                <a:schemeClr val="tx1"/>
              </a:buClr>
            </a:pPr>
            <a:r>
              <a:rPr lang="en-US" altLang="zh-CN" sz="2800" dirty="0" smtClean="0">
                <a:latin typeface="Arial" pitchFamily="34" charset="0"/>
                <a:cs typeface="Arial" pitchFamily="34" charset="0"/>
              </a:rPr>
              <a:t>Maximizing the combination of empirical fitness over training data and entropy of hash codes</a:t>
            </a:r>
            <a:endParaRPr lang="zh-CN" altLang="en-US" sz="2800" dirty="0" smtClean="0">
              <a:latin typeface="Arial" pitchFamily="34" charset="0"/>
              <a:cs typeface="Arial" pitchFamily="34" charset="0"/>
            </a:endParaRPr>
          </a:p>
          <a:p>
            <a:pPr>
              <a:buClr>
                <a:srgbClr val="002060"/>
              </a:buClr>
              <a:buNone/>
            </a:pPr>
            <a:endParaRPr lang="en-US" altLang="zh-CN" sz="2800" dirty="0" smtClean="0">
              <a:solidFill>
                <a:srgbClr val="002060"/>
              </a:solidFill>
              <a:latin typeface="Arial" pitchFamily="34" charset="0"/>
              <a:cs typeface="Arial" pitchFamily="34" charset="0"/>
            </a:endParaRPr>
          </a:p>
        </p:txBody>
      </p:sp>
      <p:sp>
        <p:nvSpPr>
          <p:cNvPr id="3" name="Title 2"/>
          <p:cNvSpPr>
            <a:spLocks noGrp="1"/>
          </p:cNvSpPr>
          <p:nvPr>
            <p:ph type="title"/>
          </p:nvPr>
        </p:nvSpPr>
        <p:spPr>
          <a:xfrm>
            <a:off x="142844" y="267495"/>
            <a:ext cx="8858312" cy="1104106"/>
          </a:xfrm>
        </p:spPr>
        <p:txBody>
          <a:bodyPr>
            <a:noAutofit/>
          </a:bodyPr>
          <a:lstStyle/>
          <a:p>
            <a:pPr algn="ctr"/>
            <a:r>
              <a:rPr lang="en-US" altLang="zh-CN" sz="4000" b="1" dirty="0" smtClean="0">
                <a:solidFill>
                  <a:schemeClr val="tx1"/>
                </a:solidFill>
                <a:latin typeface="Arial" pitchFamily="34" charset="0"/>
                <a:cs typeface="Arial" pitchFamily="34" charset="0"/>
              </a:rPr>
              <a:t>Information Theoretic </a:t>
            </a:r>
            <a:r>
              <a:rPr lang="en-US" altLang="zh-CN" sz="4000" b="1" dirty="0" err="1" smtClean="0">
                <a:solidFill>
                  <a:schemeClr val="tx1"/>
                </a:solidFill>
                <a:latin typeface="Arial" pitchFamily="34" charset="0"/>
                <a:cs typeface="Arial" pitchFamily="34" charset="0"/>
              </a:rPr>
              <a:t>Regularizer</a:t>
            </a:r>
            <a:endParaRPr lang="zh-CN" altLang="en-US" sz="4000" b="1" dirty="0">
              <a:solidFill>
                <a:schemeClr val="tx1"/>
              </a:solidFill>
              <a:latin typeface="Arial" pitchFamily="34" charset="0"/>
              <a:cs typeface="Arial" pitchFamily="34" charset="0"/>
            </a:endParaRPr>
          </a:p>
        </p:txBody>
      </p:sp>
      <p:sp>
        <p:nvSpPr>
          <p:cNvPr id="48" name="Oval 47"/>
          <p:cNvSpPr/>
          <p:nvPr/>
        </p:nvSpPr>
        <p:spPr>
          <a:xfrm>
            <a:off x="4080319" y="3104227"/>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820907" y="3461418"/>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535287" y="3675732"/>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77966" y="389004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49535" y="3532855"/>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463718" y="2889913"/>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651691" y="317566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35222" y="3961483"/>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892346" y="2461285"/>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963783" y="281847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249403" y="3389980"/>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320974" y="281847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320974" y="3104227"/>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63718" y="3675732"/>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678031" y="389004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178098" y="2461285"/>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749470" y="2246971"/>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463718" y="3318541"/>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rot="5400000">
            <a:off x="1856363" y="2854194"/>
            <a:ext cx="2428892" cy="500067"/>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2785056" y="2639881"/>
            <a:ext cx="2214578" cy="1000132"/>
          </a:xfrm>
          <a:prstGeom prst="line">
            <a:avLst/>
          </a:prstGeom>
          <a:ln w="101600">
            <a:solidFill>
              <a:srgbClr val="92D050"/>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392147" y="2104096"/>
            <a:ext cx="500067" cy="461665"/>
          </a:xfrm>
          <a:prstGeom prst="rect">
            <a:avLst/>
          </a:prstGeom>
          <a:noFill/>
        </p:spPr>
        <p:txBody>
          <a:bodyPr wrap="square" rtlCol="0">
            <a:spAutoFit/>
          </a:bodyPr>
          <a:lstStyle/>
          <a:p>
            <a:r>
              <a:rPr lang="en-US" altLang="zh-CN" sz="2400" b="1" dirty="0" smtClean="0">
                <a:solidFill>
                  <a:srgbClr val="00B0F0"/>
                </a:solidFill>
                <a:latin typeface="Arial" pitchFamily="34" charset="0"/>
                <a:cs typeface="Arial" pitchFamily="34" charset="0"/>
              </a:rPr>
              <a:t>-1</a:t>
            </a:r>
            <a:endParaRPr lang="zh-CN" altLang="en-US" sz="2400" b="1" dirty="0">
              <a:solidFill>
                <a:srgbClr val="00B0F0"/>
              </a:solidFill>
              <a:latin typeface="Arial" pitchFamily="34" charset="0"/>
              <a:cs typeface="Arial" pitchFamily="34" charset="0"/>
            </a:endParaRPr>
          </a:p>
        </p:txBody>
      </p:sp>
      <p:sp>
        <p:nvSpPr>
          <p:cNvPr id="75" name="TextBox 74"/>
          <p:cNvSpPr txBox="1"/>
          <p:nvPr/>
        </p:nvSpPr>
        <p:spPr>
          <a:xfrm>
            <a:off x="3392279" y="2175534"/>
            <a:ext cx="500067" cy="461665"/>
          </a:xfrm>
          <a:prstGeom prst="rect">
            <a:avLst/>
          </a:prstGeom>
          <a:noFill/>
        </p:spPr>
        <p:txBody>
          <a:bodyPr wrap="square" rtlCol="0">
            <a:spAutoFit/>
          </a:bodyPr>
          <a:lstStyle/>
          <a:p>
            <a:r>
              <a:rPr lang="en-US" altLang="zh-CN" sz="2400" b="1" dirty="0" smtClean="0">
                <a:solidFill>
                  <a:srgbClr val="00B0F0"/>
                </a:solidFill>
                <a:latin typeface="Arial" pitchFamily="34" charset="0"/>
                <a:cs typeface="Arial" pitchFamily="34" charset="0"/>
              </a:rPr>
              <a:t>1</a:t>
            </a:r>
            <a:endParaRPr lang="zh-CN" altLang="en-US" sz="2400" b="1" dirty="0">
              <a:solidFill>
                <a:srgbClr val="00B0F0"/>
              </a:solidFill>
              <a:latin typeface="Arial" pitchFamily="34" charset="0"/>
              <a:cs typeface="Arial" pitchFamily="34" charset="0"/>
            </a:endParaRPr>
          </a:p>
        </p:txBody>
      </p:sp>
      <p:sp>
        <p:nvSpPr>
          <p:cNvPr id="76" name="TextBox 75"/>
          <p:cNvSpPr txBox="1"/>
          <p:nvPr/>
        </p:nvSpPr>
        <p:spPr>
          <a:xfrm>
            <a:off x="2749337" y="2389848"/>
            <a:ext cx="500067" cy="461665"/>
          </a:xfrm>
          <a:prstGeom prst="rect">
            <a:avLst/>
          </a:prstGeom>
          <a:noFill/>
        </p:spPr>
        <p:txBody>
          <a:bodyPr wrap="square" rtlCol="0">
            <a:spAutoFit/>
          </a:bodyPr>
          <a:lstStyle/>
          <a:p>
            <a:r>
              <a:rPr lang="en-US" altLang="zh-CN" sz="2400" b="1" dirty="0" smtClean="0">
                <a:solidFill>
                  <a:srgbClr val="00B050"/>
                </a:solidFill>
                <a:latin typeface="Arial" pitchFamily="34" charset="0"/>
                <a:cs typeface="Arial" pitchFamily="34" charset="0"/>
              </a:rPr>
              <a:t>-1</a:t>
            </a:r>
            <a:endParaRPr lang="zh-CN" altLang="en-US" sz="2400" b="1" dirty="0">
              <a:solidFill>
                <a:srgbClr val="00B050"/>
              </a:solidFill>
              <a:latin typeface="Arial" pitchFamily="34" charset="0"/>
              <a:cs typeface="Arial" pitchFamily="34" charset="0"/>
            </a:endParaRPr>
          </a:p>
        </p:txBody>
      </p:sp>
      <p:sp>
        <p:nvSpPr>
          <p:cNvPr id="77" name="TextBox 76"/>
          <p:cNvSpPr txBox="1"/>
          <p:nvPr/>
        </p:nvSpPr>
        <p:spPr>
          <a:xfrm>
            <a:off x="4035221" y="1961220"/>
            <a:ext cx="500067" cy="461665"/>
          </a:xfrm>
          <a:prstGeom prst="rect">
            <a:avLst/>
          </a:prstGeom>
          <a:noFill/>
        </p:spPr>
        <p:txBody>
          <a:bodyPr wrap="square" rtlCol="0">
            <a:spAutoFit/>
          </a:bodyPr>
          <a:lstStyle/>
          <a:p>
            <a:r>
              <a:rPr lang="en-US" altLang="zh-CN" sz="2400" b="1" dirty="0" smtClean="0">
                <a:solidFill>
                  <a:srgbClr val="00B050"/>
                </a:solidFill>
                <a:latin typeface="Arial" pitchFamily="34" charset="0"/>
                <a:cs typeface="Arial" pitchFamily="34" charset="0"/>
              </a:rPr>
              <a:t>1</a:t>
            </a:r>
            <a:endParaRPr lang="zh-CN" altLang="en-US" sz="2400" b="1" dirty="0">
              <a:solidFill>
                <a:srgbClr val="00B050"/>
              </a:solidFill>
              <a:latin typeface="Arial" pitchFamily="34" charset="0"/>
              <a:cs typeface="Arial" pitchFamily="34" charset="0"/>
            </a:endParaRPr>
          </a:p>
        </p:txBody>
      </p:sp>
      <p:cxnSp>
        <p:nvCxnSpPr>
          <p:cNvPr id="81" name="Straight Connector 80"/>
          <p:cNvCxnSpPr/>
          <p:nvPr/>
        </p:nvCxnSpPr>
        <p:spPr>
          <a:xfrm>
            <a:off x="5633197" y="2213881"/>
            <a:ext cx="50006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773775" y="3083303"/>
            <a:ext cx="184724" cy="1847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2666355" y="2976146"/>
            <a:ext cx="184724" cy="11328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794435" y="3389980"/>
            <a:ext cx="1669415" cy="357190"/>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655146" y="2702372"/>
            <a:ext cx="478119"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419014" y="2071006"/>
            <a:ext cx="2329450" cy="369332"/>
          </a:xfrm>
          <a:prstGeom prst="rect">
            <a:avLst/>
          </a:prstGeom>
          <a:noFill/>
        </p:spPr>
        <p:txBody>
          <a:bodyPr wrap="square" rtlCol="0">
            <a:spAutoFit/>
          </a:bodyPr>
          <a:lstStyle/>
          <a:p>
            <a:r>
              <a:rPr lang="en-US" altLang="zh-CN" b="1" dirty="0" smtClean="0">
                <a:latin typeface="Arial" pitchFamily="34" charset="0"/>
                <a:cs typeface="Arial" pitchFamily="34" charset="0"/>
              </a:rPr>
              <a:t>Neighbor pair</a:t>
            </a:r>
            <a:endParaRPr lang="zh-CN" altLang="en-US" b="1" dirty="0">
              <a:latin typeface="Arial" pitchFamily="34" charset="0"/>
              <a:cs typeface="Arial" pitchFamily="34" charset="0"/>
            </a:endParaRPr>
          </a:p>
        </p:txBody>
      </p:sp>
      <p:sp>
        <p:nvSpPr>
          <p:cNvPr id="89" name="TextBox 88"/>
          <p:cNvSpPr txBox="1"/>
          <p:nvPr/>
        </p:nvSpPr>
        <p:spPr>
          <a:xfrm>
            <a:off x="6429388" y="2499067"/>
            <a:ext cx="2214579" cy="369332"/>
          </a:xfrm>
          <a:prstGeom prst="rect">
            <a:avLst/>
          </a:prstGeom>
          <a:noFill/>
        </p:spPr>
        <p:txBody>
          <a:bodyPr wrap="square" rtlCol="0">
            <a:spAutoFit/>
          </a:bodyPr>
          <a:lstStyle/>
          <a:p>
            <a:r>
              <a:rPr lang="en-US" altLang="zh-CN" b="1" dirty="0" smtClean="0">
                <a:latin typeface="Arial" pitchFamily="34" charset="0"/>
                <a:cs typeface="Arial" pitchFamily="34" charset="0"/>
              </a:rPr>
              <a:t>Non-neighbor pair</a:t>
            </a:r>
            <a:endParaRPr lang="zh-CN" altLang="en-US" b="1" dirty="0">
              <a:latin typeface="Arial" pitchFamily="34" charset="0"/>
              <a:cs typeface="Arial" pitchFamily="34" charset="0"/>
            </a:endParaRPr>
          </a:p>
        </p:txBody>
      </p:sp>
      <p:pic>
        <p:nvPicPr>
          <p:cNvPr id="46" name="Picture 2"/>
          <p:cNvPicPr>
            <a:picLocks noChangeAspect="1" noChangeArrowheads="1"/>
          </p:cNvPicPr>
          <p:nvPr/>
        </p:nvPicPr>
        <p:blipFill>
          <a:blip r:embed="rId2" cstate="print"/>
          <a:srcRect/>
          <a:stretch>
            <a:fillRect/>
          </a:stretch>
        </p:blipFill>
        <p:spPr bwMode="auto">
          <a:xfrm>
            <a:off x="2051720" y="5949336"/>
            <a:ext cx="4555019" cy="504000"/>
          </a:xfrm>
          <a:prstGeom prst="rect">
            <a:avLst/>
          </a:prstGeom>
          <a:noFill/>
          <a:ln w="9525">
            <a:noFill/>
            <a:miter lim="800000"/>
            <a:headEnd/>
            <a:tailEnd/>
          </a:ln>
        </p:spPr>
      </p:pic>
      <p:sp>
        <p:nvSpPr>
          <p:cNvPr id="47" name="Rectangle 46"/>
          <p:cNvSpPr/>
          <p:nvPr/>
        </p:nvSpPr>
        <p:spPr>
          <a:xfrm>
            <a:off x="6143636" y="2146989"/>
            <a:ext cx="142876" cy="1428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Rectangle 77"/>
          <p:cNvSpPr/>
          <p:nvPr/>
        </p:nvSpPr>
        <p:spPr>
          <a:xfrm>
            <a:off x="5512269" y="2146989"/>
            <a:ext cx="142876" cy="1428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Rectangle 89"/>
          <p:cNvSpPr/>
          <p:nvPr/>
        </p:nvSpPr>
        <p:spPr>
          <a:xfrm>
            <a:off x="4946173" y="3228249"/>
            <a:ext cx="142876" cy="1428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Rectangle 90"/>
          <p:cNvSpPr/>
          <p:nvPr/>
        </p:nvSpPr>
        <p:spPr>
          <a:xfrm>
            <a:off x="4669716" y="2981401"/>
            <a:ext cx="142876" cy="1428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Rectangle 91"/>
          <p:cNvSpPr/>
          <p:nvPr/>
        </p:nvSpPr>
        <p:spPr>
          <a:xfrm>
            <a:off x="2771800" y="3070100"/>
            <a:ext cx="142876" cy="1428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Rectangle 92"/>
          <p:cNvSpPr/>
          <p:nvPr/>
        </p:nvSpPr>
        <p:spPr>
          <a:xfrm>
            <a:off x="2573621" y="2805218"/>
            <a:ext cx="142876" cy="1428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Isosceles Triangle 93"/>
          <p:cNvSpPr>
            <a:spLocks noChangeAspect="1"/>
          </p:cNvSpPr>
          <p:nvPr/>
        </p:nvSpPr>
        <p:spPr>
          <a:xfrm>
            <a:off x="6116099" y="2588624"/>
            <a:ext cx="180000" cy="180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Isosceles Triangle 94"/>
          <p:cNvSpPr>
            <a:spLocks noChangeAspect="1"/>
          </p:cNvSpPr>
          <p:nvPr/>
        </p:nvSpPr>
        <p:spPr>
          <a:xfrm>
            <a:off x="5505894" y="2590612"/>
            <a:ext cx="180000" cy="180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Isosceles Triangle 95"/>
          <p:cNvSpPr>
            <a:spLocks noChangeAspect="1"/>
          </p:cNvSpPr>
          <p:nvPr/>
        </p:nvSpPr>
        <p:spPr>
          <a:xfrm>
            <a:off x="4352159" y="3284984"/>
            <a:ext cx="180000" cy="180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Isosceles Triangle 96"/>
          <p:cNvSpPr>
            <a:spLocks noChangeAspect="1"/>
          </p:cNvSpPr>
          <p:nvPr/>
        </p:nvSpPr>
        <p:spPr>
          <a:xfrm>
            <a:off x="2627784" y="3643765"/>
            <a:ext cx="180000" cy="1800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5436096" y="6021288"/>
            <a:ext cx="184731" cy="369332"/>
          </a:xfrm>
          <a:prstGeom prst="rect">
            <a:avLst/>
          </a:prstGeom>
          <a:noFill/>
        </p:spPr>
        <p:txBody>
          <a:bodyPr wrap="none" rtlCol="0">
            <a:spAutoFit/>
          </a:bodyPr>
          <a:lstStyle/>
          <a:p>
            <a:endParaRPr lang="zh-CN" altLang="en-US" dirty="0"/>
          </a:p>
        </p:txBody>
      </p:sp>
      <p:sp>
        <p:nvSpPr>
          <p:cNvPr id="51" name="TextBox 50"/>
          <p:cNvSpPr txBox="1"/>
          <p:nvPr/>
        </p:nvSpPr>
        <p:spPr>
          <a:xfrm>
            <a:off x="5220072" y="4181018"/>
            <a:ext cx="3600400" cy="400110"/>
          </a:xfrm>
          <a:prstGeom prst="rect">
            <a:avLst/>
          </a:prstGeom>
          <a:noFill/>
        </p:spPr>
        <p:txBody>
          <a:bodyPr wrap="square" rtlCol="0">
            <a:spAutoFit/>
          </a:bodyPr>
          <a:lstStyle/>
          <a:p>
            <a:r>
              <a:rPr lang="en-US" altLang="zh-CN" sz="2000" b="1" dirty="0" smtClean="0">
                <a:solidFill>
                  <a:srgbClr val="FF0000"/>
                </a:solidFill>
              </a:rPr>
              <a:t>Maximum entropy principle</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72"/>
                                        </p:tgtEl>
                                        <p:attrNameLst>
                                          <p:attrName>style.visibility</p:attrName>
                                        </p:attrNameLst>
                                      </p:cBhvr>
                                      <p:to>
                                        <p:strVal val="hidden"/>
                                      </p:to>
                                    </p:set>
                                  </p:childTnLst>
                                </p:cTn>
                              </p:par>
                            </p:childTnLst>
                          </p:cTn>
                        </p:par>
                        <p:par>
                          <p:cTn id="16" fill="hold">
                            <p:stCondLst>
                              <p:cond delay="0"/>
                            </p:stCondLst>
                            <p:childTnLst>
                              <p:par>
                                <p:cTn id="17" presetID="1" presetClass="exit" presetSubtype="0" fill="hold" grpId="1" nodeType="afterEffect">
                                  <p:stCondLst>
                                    <p:cond delay="0"/>
                                  </p:stCondLst>
                                  <p:childTnLst>
                                    <p:set>
                                      <p:cBhvr>
                                        <p:cTn id="18" dur="1" fill="hold">
                                          <p:stCondLst>
                                            <p:cond delay="0"/>
                                          </p:stCondLst>
                                        </p:cTn>
                                        <p:tgtEl>
                                          <p:spTgt spid="7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4"/>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4" grpId="1"/>
      <p:bldP spid="75" grpId="0"/>
      <p:bldP spid="75" grpId="1"/>
      <p:bldP spid="76" grpId="0"/>
      <p:bldP spid="77"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74"/>
            <a:ext cx="8401080" cy="5072098"/>
          </a:xfrm>
        </p:spPr>
        <p:txBody>
          <a:bodyPr>
            <a:normAutofit/>
          </a:bodyPr>
          <a:lstStyle/>
          <a:p>
            <a:pPr>
              <a:buClr>
                <a:schemeClr val="tx1"/>
              </a:buClr>
            </a:pPr>
            <a:r>
              <a:rPr lang="en-US" altLang="zh-CN" sz="2800" dirty="0" smtClean="0">
                <a:latin typeface="Arial" pitchFamily="34" charset="0"/>
                <a:cs typeface="Arial" pitchFamily="34" charset="0"/>
              </a:rPr>
              <a:t>Step 1: </a:t>
            </a:r>
            <a:r>
              <a:rPr lang="en-US" altLang="zh-CN" sz="2400" dirty="0" smtClean="0">
                <a:latin typeface="Arial" pitchFamily="34" charset="0"/>
                <a:cs typeface="Arial" pitchFamily="34" charset="0"/>
              </a:rPr>
              <a:t>Maximum entropy equals balanced partition</a:t>
            </a:r>
          </a:p>
          <a:p>
            <a:pPr>
              <a:buClr>
                <a:schemeClr val="tx1"/>
              </a:buClr>
              <a:buNone/>
            </a:pPr>
            <a:endParaRPr lang="en-US" altLang="zh-CN" sz="2800" dirty="0" smtClean="0">
              <a:latin typeface="Arial" pitchFamily="34" charset="0"/>
              <a:cs typeface="Arial" pitchFamily="34" charset="0"/>
            </a:endParaRPr>
          </a:p>
          <a:p>
            <a:pPr>
              <a:buClr>
                <a:schemeClr val="tx1"/>
              </a:buClr>
            </a:pPr>
            <a:r>
              <a:rPr lang="en-US" altLang="zh-CN" sz="2800" dirty="0" smtClean="0">
                <a:latin typeface="Arial" pitchFamily="34" charset="0"/>
                <a:cs typeface="Arial" pitchFamily="34" charset="0"/>
              </a:rPr>
              <a:t>Step 2:</a:t>
            </a:r>
            <a:r>
              <a:rPr lang="en-US" altLang="zh-CN" sz="2400" dirty="0" smtClean="0">
                <a:latin typeface="Arial" pitchFamily="34" charset="0"/>
                <a:cs typeface="Arial" pitchFamily="34" charset="0"/>
              </a:rPr>
              <a:t> Balanced partition equals partition with maximum variance</a:t>
            </a:r>
          </a:p>
          <a:p>
            <a:pPr>
              <a:buClr>
                <a:schemeClr val="tx1"/>
              </a:buClr>
            </a:pPr>
            <a:endParaRPr lang="en-US" altLang="zh-CN" sz="2400" dirty="0" smtClean="0">
              <a:latin typeface="Arial" pitchFamily="34" charset="0"/>
              <a:cs typeface="Arial" pitchFamily="34" charset="0"/>
            </a:endParaRPr>
          </a:p>
          <a:p>
            <a:pPr>
              <a:buClr>
                <a:schemeClr val="tx1"/>
              </a:buClr>
            </a:pPr>
            <a:r>
              <a:rPr lang="en-US" altLang="zh-CN" sz="2800" dirty="0" smtClean="0">
                <a:latin typeface="Arial" pitchFamily="34" charset="0"/>
                <a:cs typeface="Arial" pitchFamily="34" charset="0"/>
              </a:rPr>
              <a:t>Step 3: </a:t>
            </a:r>
            <a:r>
              <a:rPr lang="en-US" altLang="zh-CN" sz="2400" dirty="0" smtClean="0">
                <a:latin typeface="Arial" pitchFamily="34" charset="0"/>
                <a:ea typeface="Arial Unicode MS" pitchFamily="34" charset="-122"/>
                <a:cs typeface="Arial" pitchFamily="34" charset="0"/>
              </a:rPr>
              <a:t>Substitute the maximum bit-variance term by its lower bound</a:t>
            </a:r>
            <a:endParaRPr lang="zh-CN" altLang="en-US" sz="3200" dirty="0" smtClean="0">
              <a:latin typeface="Arial" pitchFamily="34" charset="0"/>
              <a:cs typeface="Arial" pitchFamily="34" charset="0"/>
            </a:endParaRPr>
          </a:p>
          <a:p>
            <a:pPr>
              <a:buClr>
                <a:srgbClr val="002060"/>
              </a:buClr>
              <a:buNone/>
            </a:pPr>
            <a:endParaRPr lang="en-US" altLang="zh-CN" sz="2800" dirty="0" smtClean="0">
              <a:solidFill>
                <a:srgbClr val="002060"/>
              </a:solidFill>
              <a:latin typeface="Arial" pitchFamily="34" charset="0"/>
              <a:cs typeface="Arial" pitchFamily="34" charset="0"/>
            </a:endParaRPr>
          </a:p>
        </p:txBody>
      </p:sp>
      <p:sp>
        <p:nvSpPr>
          <p:cNvPr id="3" name="Title 2"/>
          <p:cNvSpPr>
            <a:spLocks noGrp="1"/>
          </p:cNvSpPr>
          <p:nvPr>
            <p:ph type="title"/>
          </p:nvPr>
        </p:nvSpPr>
        <p:spPr>
          <a:xfrm>
            <a:off x="285720" y="267495"/>
            <a:ext cx="8401080" cy="1104106"/>
          </a:xfrm>
        </p:spPr>
        <p:txBody>
          <a:bodyPr>
            <a:noAutofit/>
          </a:bodyPr>
          <a:lstStyle/>
          <a:p>
            <a:pPr algn="ctr"/>
            <a:r>
              <a:rPr lang="en-US" altLang="zh-CN" sz="4000" b="1" dirty="0" smtClean="0">
                <a:solidFill>
                  <a:schemeClr val="tx1"/>
                </a:solidFill>
                <a:latin typeface="Arial" pitchFamily="34" charset="0"/>
                <a:cs typeface="Arial" pitchFamily="34" charset="0"/>
              </a:rPr>
              <a:t>Relaxing Regularization Term</a:t>
            </a:r>
            <a:endParaRPr lang="zh-CN" altLang="en-US" sz="4000" b="1" dirty="0">
              <a:solidFill>
                <a:schemeClr val="tx1"/>
              </a:solidFill>
              <a:latin typeface="Arial" pitchFamily="34" charset="0"/>
              <a:cs typeface="Arial" pitchFamily="34" charset="0"/>
            </a:endParaRPr>
          </a:p>
        </p:txBody>
      </p:sp>
      <p:pic>
        <p:nvPicPr>
          <p:cNvPr id="2053" name="Picture 5"/>
          <p:cNvPicPr>
            <a:picLocks noChangeAspect="1" noChangeArrowheads="1"/>
          </p:cNvPicPr>
          <p:nvPr/>
        </p:nvPicPr>
        <p:blipFill>
          <a:blip r:embed="rId2" cstate="print"/>
          <a:srcRect/>
          <a:stretch>
            <a:fillRect/>
          </a:stretch>
        </p:blipFill>
        <p:spPr bwMode="auto">
          <a:xfrm>
            <a:off x="1403648" y="2204864"/>
            <a:ext cx="6554323" cy="306000"/>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1763688" y="3501008"/>
            <a:ext cx="5566154" cy="3600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3059832" y="4509120"/>
            <a:ext cx="3193524" cy="612000"/>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2652443" y="5229200"/>
            <a:ext cx="4295821" cy="540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tx1"/>
                </a:solidFill>
                <a:latin typeface="Arial" pitchFamily="34" charset="0"/>
                <a:cs typeface="Arial" pitchFamily="34" charset="0"/>
              </a:rPr>
              <a:t>Final Objective</a:t>
            </a:r>
            <a:endParaRPr lang="en-US" b="1" dirty="0">
              <a:solidFill>
                <a:schemeClr val="tx1"/>
              </a:solidFill>
              <a:latin typeface="Arial" pitchFamily="34" charset="0"/>
              <a:cs typeface="Arial" pitchFamily="34" charset="0"/>
            </a:endParaRPr>
          </a:p>
        </p:txBody>
      </p:sp>
      <p:sp>
        <p:nvSpPr>
          <p:cNvPr id="5" name="Content Placeholder 4"/>
          <p:cNvSpPr>
            <a:spLocks noGrp="1"/>
          </p:cNvSpPr>
          <p:nvPr>
            <p:ph idx="1"/>
          </p:nvPr>
        </p:nvSpPr>
        <p:spPr>
          <a:xfrm>
            <a:off x="323528" y="1170110"/>
            <a:ext cx="8534752" cy="5355234"/>
          </a:xfrm>
        </p:spPr>
        <p:txBody>
          <a:bodyPr>
            <a:normAutofit lnSpcReduction="10000"/>
          </a:bodyPr>
          <a:lstStyle/>
          <a:p>
            <a:pPr>
              <a:buClr>
                <a:schemeClr val="tx1"/>
              </a:buClr>
              <a:buNone/>
            </a:pPr>
            <a:endParaRPr lang="en-US" sz="2600" dirty="0" smtClean="0">
              <a:latin typeface="Arial" pitchFamily="34" charset="0"/>
              <a:ea typeface="Arial Unicode MS" pitchFamily="34" charset="-122"/>
              <a:cs typeface="Arial" pitchFamily="34" charset="0"/>
            </a:endParaRPr>
          </a:p>
          <a:p>
            <a:pPr>
              <a:buClr>
                <a:schemeClr val="tx1"/>
              </a:buClr>
              <a:buFont typeface="Wingdings 2" pitchFamily="18" charset="2"/>
              <a:buChar char=""/>
            </a:pPr>
            <a:endParaRPr lang="en-US" sz="2600" dirty="0" smtClean="0">
              <a:latin typeface="Arial" pitchFamily="34" charset="0"/>
              <a:ea typeface="Arial Unicode MS" pitchFamily="34" charset="-122"/>
              <a:cs typeface="Arial" pitchFamily="34" charset="0"/>
            </a:endParaRPr>
          </a:p>
          <a:p>
            <a:pPr>
              <a:buClr>
                <a:schemeClr val="tx1"/>
              </a:buClr>
              <a:buFont typeface="Wingdings 2" pitchFamily="18" charset="2"/>
              <a:buChar char=""/>
            </a:pPr>
            <a:endParaRPr lang="en-US" sz="2600" dirty="0" smtClean="0">
              <a:latin typeface="Arial" pitchFamily="34" charset="0"/>
              <a:ea typeface="Arial Unicode MS" pitchFamily="34" charset="-122"/>
              <a:cs typeface="Arial" pitchFamily="34" charset="0"/>
            </a:endParaRPr>
          </a:p>
          <a:p>
            <a:pPr>
              <a:buClr>
                <a:schemeClr val="tx1"/>
              </a:buClr>
              <a:buFont typeface="Wingdings 2" pitchFamily="18" charset="2"/>
              <a:buChar char=""/>
            </a:pPr>
            <a:endParaRPr lang="en-US" sz="2600" dirty="0" smtClean="0">
              <a:latin typeface="Arial" pitchFamily="34" charset="0"/>
              <a:ea typeface="Arial Unicode MS" pitchFamily="34" charset="-122"/>
              <a:cs typeface="Arial" pitchFamily="34" charset="0"/>
            </a:endParaRPr>
          </a:p>
          <a:p>
            <a:pPr>
              <a:buClr>
                <a:schemeClr val="tx1"/>
              </a:buClr>
              <a:buNone/>
            </a:pPr>
            <a:endParaRPr lang="en-US" sz="2600" dirty="0" smtClean="0">
              <a:latin typeface="Arial" pitchFamily="34" charset="0"/>
              <a:ea typeface="Arial Unicode MS" pitchFamily="34" charset="-122"/>
              <a:cs typeface="Arial" pitchFamily="34" charset="0"/>
            </a:endParaRPr>
          </a:p>
          <a:p>
            <a:pPr>
              <a:buClr>
                <a:schemeClr val="tx1"/>
              </a:buClr>
              <a:buFont typeface="Wingdings 2" pitchFamily="18" charset="2"/>
              <a:buChar char=""/>
            </a:pPr>
            <a:endParaRPr lang="en-US" sz="2600" dirty="0" smtClean="0">
              <a:latin typeface="Arial" pitchFamily="34" charset="0"/>
              <a:ea typeface="Arial Unicode MS" pitchFamily="34" charset="-122"/>
              <a:cs typeface="Arial" pitchFamily="34" charset="0"/>
            </a:endParaRPr>
          </a:p>
          <a:p>
            <a:pPr>
              <a:buClr>
                <a:schemeClr val="tx1"/>
              </a:buClr>
              <a:buNone/>
            </a:pPr>
            <a:endParaRPr lang="en-US" sz="2600" dirty="0" smtClean="0">
              <a:latin typeface="Arial" pitchFamily="34" charset="0"/>
              <a:ea typeface="Arial Unicode MS" pitchFamily="34" charset="-122"/>
              <a:cs typeface="Arial" pitchFamily="34" charset="0"/>
            </a:endParaRPr>
          </a:p>
          <a:p>
            <a:pPr>
              <a:buClr>
                <a:schemeClr val="tx1"/>
              </a:buClr>
              <a:buFont typeface="Wingdings 2" pitchFamily="18" charset="2"/>
              <a:buChar char=""/>
            </a:pPr>
            <a:endParaRPr lang="en-US" sz="2600" dirty="0" smtClean="0">
              <a:latin typeface="Arial" pitchFamily="34" charset="0"/>
              <a:ea typeface="Arial Unicode MS" pitchFamily="34" charset="-122"/>
              <a:cs typeface="Arial" pitchFamily="34" charset="0"/>
            </a:endParaRPr>
          </a:p>
          <a:p>
            <a:pPr>
              <a:buClr>
                <a:schemeClr val="tx1"/>
              </a:buClr>
              <a:buFont typeface="Wingdings 2" pitchFamily="18" charset="2"/>
              <a:buChar char=""/>
            </a:pPr>
            <a:endParaRPr lang="en-US" sz="2600" dirty="0" smtClean="0">
              <a:latin typeface="Arial" pitchFamily="34" charset="0"/>
              <a:ea typeface="Arial Unicode MS" pitchFamily="34" charset="-122"/>
              <a:cs typeface="Arial" pitchFamily="34" charset="0"/>
            </a:endParaRPr>
          </a:p>
          <a:p>
            <a:pPr>
              <a:buClr>
                <a:schemeClr val="tx1"/>
              </a:buClr>
              <a:buFont typeface="Wingdings 2" pitchFamily="18" charset="2"/>
              <a:buChar char=""/>
            </a:pPr>
            <a:endParaRPr lang="en-US" sz="2600" dirty="0" smtClean="0">
              <a:latin typeface="Arial" pitchFamily="34" charset="0"/>
              <a:ea typeface="Arial Unicode MS" pitchFamily="34" charset="-122"/>
              <a:cs typeface="Arial" pitchFamily="34" charset="0"/>
            </a:endParaRPr>
          </a:p>
          <a:p>
            <a:pPr>
              <a:buClr>
                <a:schemeClr val="tx1"/>
              </a:buClr>
            </a:pPr>
            <a:r>
              <a:rPr lang="en-US" altLang="zh-CN" sz="2600" dirty="0" smtClean="0">
                <a:latin typeface="Arial" pitchFamily="34" charset="0"/>
                <a:cs typeface="Arial" pitchFamily="34" charset="0"/>
              </a:rPr>
              <a:t>Orthogonal solution </a:t>
            </a:r>
            <a:r>
              <a:rPr lang="en-US" sz="2600" dirty="0" smtClean="0">
                <a:latin typeface="Arial" pitchFamily="34" charset="0"/>
                <a:ea typeface="Arial Unicode MS" pitchFamily="34" charset="-122"/>
                <a:cs typeface="Arial" pitchFamily="34" charset="0"/>
              </a:rPr>
              <a:t>by Eigen-decomposition on adjusted covariance matrix </a:t>
            </a:r>
            <a:r>
              <a:rPr lang="en-US" sz="2600" b="1" dirty="0" smtClean="0">
                <a:latin typeface="Arial" pitchFamily="34" charset="0"/>
                <a:ea typeface="Arial Unicode MS" pitchFamily="34" charset="-122"/>
                <a:cs typeface="Arial" pitchFamily="34" charset="0"/>
              </a:rPr>
              <a:t>M  </a:t>
            </a:r>
          </a:p>
        </p:txBody>
      </p:sp>
      <p:pic>
        <p:nvPicPr>
          <p:cNvPr id="1026" name="Picture 2"/>
          <p:cNvPicPr>
            <a:picLocks noChangeAspect="1" noChangeArrowheads="1"/>
          </p:cNvPicPr>
          <p:nvPr/>
        </p:nvPicPr>
        <p:blipFill>
          <a:blip r:embed="rId3" cstate="print"/>
          <a:srcRect/>
          <a:stretch>
            <a:fillRect/>
          </a:stretch>
        </p:blipFill>
        <p:spPr bwMode="auto">
          <a:xfrm>
            <a:off x="1043608" y="1844825"/>
            <a:ext cx="7416824" cy="144016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843808" y="4581128"/>
            <a:ext cx="3024336" cy="433456"/>
          </a:xfrm>
          <a:prstGeom prst="rect">
            <a:avLst/>
          </a:prstGeom>
          <a:noFill/>
          <a:ln w="9525">
            <a:noFill/>
            <a:miter lim="800000"/>
            <a:headEnd/>
            <a:tailEnd/>
          </a:ln>
        </p:spPr>
      </p:pic>
      <p:sp>
        <p:nvSpPr>
          <p:cNvPr id="13" name="Rectangle 12"/>
          <p:cNvSpPr/>
          <p:nvPr/>
        </p:nvSpPr>
        <p:spPr>
          <a:xfrm>
            <a:off x="3779912" y="2680344"/>
            <a:ext cx="2664296" cy="532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5" cstate="print"/>
          <a:srcRect/>
          <a:stretch>
            <a:fillRect/>
          </a:stretch>
        </p:blipFill>
        <p:spPr bwMode="auto">
          <a:xfrm>
            <a:off x="2699792" y="3645024"/>
            <a:ext cx="3989608" cy="828032"/>
          </a:xfrm>
          <a:prstGeom prst="rect">
            <a:avLst/>
          </a:prstGeom>
          <a:noFill/>
          <a:ln w="9525">
            <a:noFill/>
            <a:miter lim="800000"/>
            <a:headEnd/>
            <a:tailEnd/>
          </a:ln>
        </p:spPr>
      </p:pic>
      <p:sp>
        <p:nvSpPr>
          <p:cNvPr id="35" name="TextBox 34"/>
          <p:cNvSpPr txBox="1"/>
          <p:nvPr/>
        </p:nvSpPr>
        <p:spPr>
          <a:xfrm>
            <a:off x="5868144" y="4613066"/>
            <a:ext cx="3312368" cy="400110"/>
          </a:xfrm>
          <a:prstGeom prst="rect">
            <a:avLst/>
          </a:prstGeom>
          <a:noFill/>
        </p:spPr>
        <p:txBody>
          <a:bodyPr wrap="square" rtlCol="0">
            <a:spAutoFit/>
          </a:bodyPr>
          <a:lstStyle/>
          <a:p>
            <a:r>
              <a:rPr lang="en-US" altLang="zh-CN" sz="2000" b="1" i="1" dirty="0" smtClean="0">
                <a:solidFill>
                  <a:srgbClr val="FF0000"/>
                </a:solidFill>
                <a:latin typeface="Times New Roman" pitchFamily="18" charset="0"/>
                <a:cs typeface="Times New Roman" pitchFamily="18" charset="0"/>
              </a:rPr>
              <a:t>“adjusted” </a:t>
            </a:r>
            <a:r>
              <a:rPr lang="en-US" altLang="zh-CN" sz="2000" b="1" i="1" dirty="0" smtClean="0">
                <a:latin typeface="Times New Roman" pitchFamily="18" charset="0"/>
                <a:cs typeface="Times New Roman" pitchFamily="18" charset="0"/>
              </a:rPr>
              <a:t>covariance matrix</a:t>
            </a:r>
            <a:endParaRPr lang="zh-CN" altLang="en-US" sz="2000" b="1" i="1" dirty="0">
              <a:latin typeface="Times New Roman" pitchFamily="18" charset="0"/>
              <a:cs typeface="Times New Roman" pitchFamily="18" charset="0"/>
            </a:endParaRPr>
          </a:p>
        </p:txBody>
      </p:sp>
      <p:sp>
        <p:nvSpPr>
          <p:cNvPr id="9" name="TextBox 8"/>
          <p:cNvSpPr txBox="1"/>
          <p:nvPr/>
        </p:nvSpPr>
        <p:spPr>
          <a:xfrm>
            <a:off x="5796136" y="6125234"/>
            <a:ext cx="3312368" cy="400110"/>
          </a:xfrm>
          <a:prstGeom prst="rect">
            <a:avLst/>
          </a:prstGeom>
          <a:noFill/>
        </p:spPr>
        <p:txBody>
          <a:bodyPr wrap="square" rtlCol="0">
            <a:spAutoFit/>
          </a:bodyPr>
          <a:lstStyle/>
          <a:p>
            <a:r>
              <a:rPr lang="en-US" altLang="zh-CN" sz="2000" b="1" i="1" dirty="0" smtClean="0">
                <a:solidFill>
                  <a:srgbClr val="FF0000"/>
                </a:solidFill>
                <a:latin typeface="Times New Roman" pitchFamily="18" charset="0"/>
                <a:cs typeface="Times New Roman" pitchFamily="18" charset="0"/>
              </a:rPr>
              <a:t>Not very accurate!</a:t>
            </a:r>
            <a:endParaRPr lang="zh-CN" altLang="en-US" sz="20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Arial" pitchFamily="34" charset="0"/>
                <a:cs typeface="Arial" pitchFamily="34" charset="0"/>
              </a:rPr>
              <a:t>Sequential Solution</a:t>
            </a:r>
            <a:endParaRPr lang="en-US" b="1" dirty="0">
              <a:solidFill>
                <a:schemeClr val="tx1"/>
              </a:solidFill>
              <a:latin typeface="Arial" pitchFamily="34" charset="0"/>
              <a:cs typeface="Arial" pitchFamily="34" charset="0"/>
            </a:endParaRPr>
          </a:p>
        </p:txBody>
      </p:sp>
      <p:sp>
        <p:nvSpPr>
          <p:cNvPr id="5" name="Content Placeholder 4"/>
          <p:cNvSpPr>
            <a:spLocks noGrp="1"/>
          </p:cNvSpPr>
          <p:nvPr>
            <p:ph idx="1"/>
          </p:nvPr>
        </p:nvSpPr>
        <p:spPr>
          <a:xfrm>
            <a:off x="457200" y="1357299"/>
            <a:ext cx="8401080" cy="5286412"/>
          </a:xfrm>
        </p:spPr>
        <p:txBody>
          <a:bodyPr>
            <a:normAutofit/>
          </a:bodyPr>
          <a:lstStyle/>
          <a:p>
            <a:pPr>
              <a:buClr>
                <a:srgbClr val="002060"/>
              </a:buClr>
              <a:buFont typeface="Wingdings 2" pitchFamily="18" charset="2"/>
              <a:buChar char=""/>
            </a:pPr>
            <a:r>
              <a:rPr lang="en-US" altLang="zh-CN" sz="3200" b="1" dirty="0" smtClean="0">
                <a:latin typeface="Arial" pitchFamily="34" charset="0"/>
                <a:cs typeface="Arial" pitchFamily="34" charset="0"/>
              </a:rPr>
              <a:t>Motivation</a:t>
            </a:r>
            <a:r>
              <a:rPr lang="en-US" altLang="zh-CN" sz="2400" dirty="0" smtClean="0">
                <a:latin typeface="Arial" pitchFamily="34" charset="0"/>
                <a:cs typeface="Arial" pitchFamily="34" charset="0"/>
              </a:rPr>
              <a:t>: to learn a new hash function which tries to correct the mistakes made by previous hash function</a:t>
            </a:r>
            <a:endParaRPr lang="en-US" sz="3200" dirty="0" smtClean="0">
              <a:solidFill>
                <a:srgbClr val="002060"/>
              </a:solidFill>
              <a:latin typeface="Arial" pitchFamily="34" charset="0"/>
              <a:ea typeface="Arial Unicode MS" pitchFamily="34" charset="-122"/>
              <a:cs typeface="Arial" pitchFamily="34" charset="0"/>
            </a:endParaRPr>
          </a:p>
          <a:p>
            <a:pPr>
              <a:buClr>
                <a:srgbClr val="002060"/>
              </a:buClr>
              <a:buNone/>
            </a:pPr>
            <a:endParaRPr lang="en-US" sz="3200" dirty="0" smtClean="0">
              <a:solidFill>
                <a:srgbClr val="002060"/>
              </a:solidFill>
              <a:latin typeface="Arial" pitchFamily="34" charset="0"/>
              <a:ea typeface="Arial Unicode MS" pitchFamily="34" charset="-122"/>
              <a:cs typeface="Arial" pitchFamily="34" charset="0"/>
            </a:endParaRPr>
          </a:p>
          <a:p>
            <a:pPr>
              <a:buClr>
                <a:srgbClr val="002060"/>
              </a:buClr>
              <a:buNone/>
            </a:pPr>
            <a:endParaRPr lang="en-US" sz="3200" dirty="0" smtClean="0">
              <a:solidFill>
                <a:srgbClr val="002060"/>
              </a:solidFill>
              <a:latin typeface="Arial" pitchFamily="34" charset="0"/>
              <a:ea typeface="Arial Unicode MS" pitchFamily="34" charset="-122"/>
              <a:cs typeface="Arial" pitchFamily="34" charset="0"/>
            </a:endParaRPr>
          </a:p>
          <a:p>
            <a:pPr>
              <a:buClr>
                <a:srgbClr val="002060"/>
              </a:buClr>
              <a:buNone/>
            </a:pPr>
            <a:endParaRPr lang="en-US" sz="3200" dirty="0" smtClean="0">
              <a:solidFill>
                <a:srgbClr val="002060"/>
              </a:solidFill>
              <a:latin typeface="Arial" pitchFamily="34" charset="0"/>
              <a:ea typeface="Arial Unicode MS" pitchFamily="34" charset="-122"/>
              <a:cs typeface="Arial" pitchFamily="34" charset="0"/>
            </a:endParaRPr>
          </a:p>
        </p:txBody>
      </p:sp>
      <p:graphicFrame>
        <p:nvGraphicFramePr>
          <p:cNvPr id="7" name="Table 6"/>
          <p:cNvGraphicFramePr>
            <a:graphicFrameLocks noGrp="1"/>
          </p:cNvGraphicFramePr>
          <p:nvPr/>
        </p:nvGraphicFramePr>
        <p:xfrm>
          <a:off x="3399876" y="2543234"/>
          <a:ext cx="2357464" cy="2252160"/>
        </p:xfrm>
        <a:graphic>
          <a:graphicData uri="http://schemas.openxmlformats.org/drawingml/2006/table">
            <a:tbl>
              <a:tblPr firstRow="1" bandRow="1">
                <a:tableStyleId>{5C22544A-7EE6-4342-B048-85BDC9FD1C3A}</a:tableStyleId>
              </a:tblPr>
              <a:tblGrid>
                <a:gridCol w="294683"/>
                <a:gridCol w="294683"/>
                <a:gridCol w="294683"/>
                <a:gridCol w="294683"/>
                <a:gridCol w="294683"/>
                <a:gridCol w="294683"/>
                <a:gridCol w="294683"/>
                <a:gridCol w="294683"/>
              </a:tblGrid>
              <a:tr h="281520">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bl>
          </a:graphicData>
        </a:graphic>
      </p:graphicFrame>
      <p:sp>
        <p:nvSpPr>
          <p:cNvPr id="8" name="Rectangle 7"/>
          <p:cNvSpPr/>
          <p:nvPr/>
        </p:nvSpPr>
        <p:spPr>
          <a:xfrm>
            <a:off x="3722341" y="2554809"/>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p:cNvSpPr/>
          <p:nvPr/>
        </p:nvSpPr>
        <p:spPr>
          <a:xfrm>
            <a:off x="4604735" y="4528962"/>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p:cNvSpPr/>
          <p:nvPr/>
        </p:nvSpPr>
        <p:spPr>
          <a:xfrm>
            <a:off x="3434891" y="2862738"/>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5208003" y="256638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3428991" y="4256773"/>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p:cNvSpPr/>
          <p:nvPr/>
        </p:nvSpPr>
        <p:spPr>
          <a:xfrm>
            <a:off x="4316995" y="3130951"/>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p:cNvSpPr/>
          <p:nvPr/>
        </p:nvSpPr>
        <p:spPr>
          <a:xfrm>
            <a:off x="4019668" y="3402478"/>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5482180" y="3684254"/>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p:cNvSpPr/>
          <p:nvPr/>
        </p:nvSpPr>
        <p:spPr>
          <a:xfrm>
            <a:off x="4019668" y="397199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p:cNvSpPr/>
          <p:nvPr/>
        </p:nvSpPr>
        <p:spPr>
          <a:xfrm>
            <a:off x="4905065" y="3126313"/>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2"/>
          <p:cNvPicPr>
            <a:picLocks noChangeAspect="1" noChangeArrowheads="1"/>
          </p:cNvPicPr>
          <p:nvPr/>
        </p:nvPicPr>
        <p:blipFill>
          <a:blip r:embed="rId3" cstate="print"/>
          <a:srcRect/>
          <a:stretch>
            <a:fillRect/>
          </a:stretch>
        </p:blipFill>
        <p:spPr bwMode="auto">
          <a:xfrm>
            <a:off x="4424609" y="4889778"/>
            <a:ext cx="238835" cy="309600"/>
          </a:xfrm>
          <a:prstGeom prst="rect">
            <a:avLst/>
          </a:prstGeom>
          <a:noFill/>
          <a:ln w="9525">
            <a:noFill/>
            <a:miter lim="800000"/>
            <a:headEnd/>
            <a:tailEnd/>
          </a:ln>
        </p:spPr>
      </p:pic>
      <p:graphicFrame>
        <p:nvGraphicFramePr>
          <p:cNvPr id="19" name="Table 18"/>
          <p:cNvGraphicFramePr>
            <a:graphicFrameLocks noGrp="1"/>
          </p:cNvGraphicFramePr>
          <p:nvPr/>
        </p:nvGraphicFramePr>
        <p:xfrm>
          <a:off x="571471" y="2530790"/>
          <a:ext cx="2357464" cy="2252160"/>
        </p:xfrm>
        <a:graphic>
          <a:graphicData uri="http://schemas.openxmlformats.org/drawingml/2006/table">
            <a:tbl>
              <a:tblPr firstRow="1" bandRow="1">
                <a:tableStyleId>{5C22544A-7EE6-4342-B048-85BDC9FD1C3A}</a:tableStyleId>
              </a:tblPr>
              <a:tblGrid>
                <a:gridCol w="294683"/>
                <a:gridCol w="294683"/>
                <a:gridCol w="294683"/>
                <a:gridCol w="294683"/>
                <a:gridCol w="294683"/>
                <a:gridCol w="294683"/>
                <a:gridCol w="294683"/>
                <a:gridCol w="294683"/>
              </a:tblGrid>
              <a:tr h="281520">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r>
            </a:tbl>
          </a:graphicData>
        </a:graphic>
      </p:graphicFrame>
      <p:sp>
        <p:nvSpPr>
          <p:cNvPr id="20" name="Rectangle 19"/>
          <p:cNvSpPr/>
          <p:nvPr/>
        </p:nvSpPr>
        <p:spPr>
          <a:xfrm>
            <a:off x="893935" y="2542365"/>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p:cNvSpPr/>
          <p:nvPr/>
        </p:nvSpPr>
        <p:spPr>
          <a:xfrm>
            <a:off x="1776329" y="4516518"/>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606485" y="285029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p:cNvSpPr/>
          <p:nvPr/>
        </p:nvSpPr>
        <p:spPr>
          <a:xfrm>
            <a:off x="2379597" y="2553940"/>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3"/>
          <p:cNvSpPr/>
          <p:nvPr/>
        </p:nvSpPr>
        <p:spPr>
          <a:xfrm>
            <a:off x="600584" y="4244329"/>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p:cNvSpPr/>
          <p:nvPr/>
        </p:nvSpPr>
        <p:spPr>
          <a:xfrm>
            <a:off x="1488589" y="3118507"/>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p:cNvSpPr/>
          <p:nvPr/>
        </p:nvSpPr>
        <p:spPr>
          <a:xfrm>
            <a:off x="1191263" y="339003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
          <p:cNvSpPr/>
          <p:nvPr/>
        </p:nvSpPr>
        <p:spPr>
          <a:xfrm>
            <a:off x="2653775" y="3671810"/>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27"/>
          <p:cNvSpPr/>
          <p:nvPr/>
        </p:nvSpPr>
        <p:spPr>
          <a:xfrm>
            <a:off x="1191263" y="3959550"/>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ectangle 28"/>
          <p:cNvSpPr/>
          <p:nvPr/>
        </p:nvSpPr>
        <p:spPr>
          <a:xfrm>
            <a:off x="2076659" y="3113869"/>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5"/>
          <p:cNvPicPr>
            <a:picLocks noChangeArrowheads="1"/>
          </p:cNvPicPr>
          <p:nvPr/>
        </p:nvPicPr>
        <p:blipFill>
          <a:blip r:embed="rId4" cstate="print"/>
          <a:srcRect/>
          <a:stretch>
            <a:fillRect/>
          </a:stretch>
        </p:blipFill>
        <p:spPr bwMode="auto">
          <a:xfrm>
            <a:off x="3000363" y="3568504"/>
            <a:ext cx="288000" cy="288000"/>
          </a:xfrm>
          <a:prstGeom prst="rect">
            <a:avLst/>
          </a:prstGeom>
          <a:noFill/>
          <a:ln w="9525">
            <a:noFill/>
            <a:miter lim="800000"/>
            <a:headEnd/>
            <a:tailEnd/>
          </a:ln>
        </p:spPr>
      </p:pic>
      <p:pic>
        <p:nvPicPr>
          <p:cNvPr id="31" name="Picture 6"/>
          <p:cNvPicPr>
            <a:picLocks noChangeAspect="1" noChangeArrowheads="1"/>
          </p:cNvPicPr>
          <p:nvPr/>
        </p:nvPicPr>
        <p:blipFill>
          <a:blip r:embed="rId5" cstate="print"/>
          <a:srcRect/>
          <a:stretch>
            <a:fillRect/>
          </a:stretch>
        </p:blipFill>
        <p:spPr bwMode="auto">
          <a:xfrm>
            <a:off x="5834732" y="3639942"/>
            <a:ext cx="323851" cy="209550"/>
          </a:xfrm>
          <a:prstGeom prst="rect">
            <a:avLst/>
          </a:prstGeom>
          <a:noFill/>
          <a:ln w="9525">
            <a:noFill/>
            <a:miter lim="800000"/>
            <a:headEnd/>
            <a:tailEnd/>
          </a:ln>
        </p:spPr>
      </p:pic>
      <p:graphicFrame>
        <p:nvGraphicFramePr>
          <p:cNvPr id="32" name="Table 31"/>
          <p:cNvGraphicFramePr>
            <a:graphicFrameLocks noGrp="1"/>
          </p:cNvGraphicFramePr>
          <p:nvPr/>
        </p:nvGraphicFramePr>
        <p:xfrm>
          <a:off x="6357948" y="2568372"/>
          <a:ext cx="2357464" cy="2252160"/>
        </p:xfrm>
        <a:graphic>
          <a:graphicData uri="http://schemas.openxmlformats.org/drawingml/2006/table">
            <a:tbl>
              <a:tblPr firstRow="1" bandRow="1">
                <a:tableStyleId>{5C22544A-7EE6-4342-B048-85BDC9FD1C3A}</a:tableStyleId>
              </a:tblPr>
              <a:tblGrid>
                <a:gridCol w="294683"/>
                <a:gridCol w="294683"/>
                <a:gridCol w="294683"/>
                <a:gridCol w="294683"/>
                <a:gridCol w="294683"/>
                <a:gridCol w="294683"/>
                <a:gridCol w="294683"/>
                <a:gridCol w="294683"/>
              </a:tblGrid>
              <a:tr h="281520">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bl>
          </a:graphicData>
        </a:graphic>
      </p:graphicFrame>
      <p:sp>
        <p:nvSpPr>
          <p:cNvPr id="33" name="Rectangle 32"/>
          <p:cNvSpPr/>
          <p:nvPr/>
        </p:nvSpPr>
        <p:spPr>
          <a:xfrm>
            <a:off x="6680413" y="2579947"/>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33"/>
          <p:cNvSpPr/>
          <p:nvPr/>
        </p:nvSpPr>
        <p:spPr>
          <a:xfrm>
            <a:off x="7562807" y="4554100"/>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34"/>
          <p:cNvSpPr/>
          <p:nvPr/>
        </p:nvSpPr>
        <p:spPr>
          <a:xfrm>
            <a:off x="6392963" y="2887876"/>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5"/>
          <p:cNvSpPr/>
          <p:nvPr/>
        </p:nvSpPr>
        <p:spPr>
          <a:xfrm>
            <a:off x="8166075" y="2591522"/>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36"/>
          <p:cNvSpPr/>
          <p:nvPr/>
        </p:nvSpPr>
        <p:spPr>
          <a:xfrm>
            <a:off x="6387063" y="4281911"/>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ectangle 37"/>
          <p:cNvSpPr/>
          <p:nvPr/>
        </p:nvSpPr>
        <p:spPr>
          <a:xfrm>
            <a:off x="7275067" y="3156089"/>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38"/>
          <p:cNvSpPr/>
          <p:nvPr/>
        </p:nvSpPr>
        <p:spPr>
          <a:xfrm>
            <a:off x="6977740" y="3427616"/>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39"/>
          <p:cNvSpPr/>
          <p:nvPr/>
        </p:nvSpPr>
        <p:spPr>
          <a:xfrm>
            <a:off x="8440252" y="3709392"/>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40"/>
          <p:cNvSpPr/>
          <p:nvPr/>
        </p:nvSpPr>
        <p:spPr>
          <a:xfrm>
            <a:off x="6977740" y="3997132"/>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41"/>
          <p:cNvSpPr/>
          <p:nvPr/>
        </p:nvSpPr>
        <p:spPr>
          <a:xfrm>
            <a:off x="7863137" y="3151451"/>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7"/>
          <p:cNvPicPr>
            <a:picLocks noChangeAspect="1" noChangeArrowheads="1"/>
          </p:cNvPicPr>
          <p:nvPr/>
        </p:nvPicPr>
        <p:blipFill>
          <a:blip r:embed="rId6" cstate="print"/>
          <a:srcRect/>
          <a:stretch>
            <a:fillRect/>
          </a:stretch>
        </p:blipFill>
        <p:spPr bwMode="auto">
          <a:xfrm>
            <a:off x="722299" y="4854388"/>
            <a:ext cx="2091789" cy="432000"/>
          </a:xfrm>
          <a:prstGeom prst="rect">
            <a:avLst/>
          </a:prstGeom>
          <a:noFill/>
          <a:ln w="9525">
            <a:noFill/>
            <a:miter lim="800000"/>
            <a:headEnd/>
            <a:tailEnd/>
          </a:ln>
        </p:spPr>
      </p:pic>
      <p:pic>
        <p:nvPicPr>
          <p:cNvPr id="44" name="Picture 8"/>
          <p:cNvPicPr>
            <a:picLocks noChangeAspect="1" noChangeArrowheads="1"/>
          </p:cNvPicPr>
          <p:nvPr/>
        </p:nvPicPr>
        <p:blipFill>
          <a:blip r:embed="rId7" cstate="print"/>
          <a:srcRect/>
          <a:stretch>
            <a:fillRect/>
          </a:stretch>
        </p:blipFill>
        <p:spPr bwMode="auto">
          <a:xfrm>
            <a:off x="6429387" y="4854389"/>
            <a:ext cx="2276475" cy="371475"/>
          </a:xfrm>
          <a:prstGeom prst="rect">
            <a:avLst/>
          </a:prstGeom>
          <a:noFill/>
          <a:ln w="9525">
            <a:noFill/>
            <a:miter lim="800000"/>
            <a:headEnd/>
            <a:tailEnd/>
          </a:ln>
        </p:spPr>
      </p:pic>
      <p:pic>
        <p:nvPicPr>
          <p:cNvPr id="3075" name="Picture 3"/>
          <p:cNvPicPr>
            <a:picLocks noChangeAspect="1" noChangeArrowheads="1"/>
          </p:cNvPicPr>
          <p:nvPr/>
        </p:nvPicPr>
        <p:blipFill>
          <a:blip r:embed="rId8" cstate="print"/>
          <a:srcRect/>
          <a:stretch>
            <a:fillRect/>
          </a:stretch>
        </p:blipFill>
        <p:spPr bwMode="auto">
          <a:xfrm>
            <a:off x="142845" y="5929331"/>
            <a:ext cx="3327820" cy="357190"/>
          </a:xfrm>
          <a:prstGeom prst="rect">
            <a:avLst/>
          </a:prstGeom>
          <a:noFill/>
          <a:ln w="9525">
            <a:noFill/>
            <a:miter lim="800000"/>
            <a:headEnd/>
            <a:tailEnd/>
          </a:ln>
        </p:spPr>
      </p:pic>
      <p:sp>
        <p:nvSpPr>
          <p:cNvPr id="46" name="Down Arrow 45"/>
          <p:cNvSpPr/>
          <p:nvPr/>
        </p:nvSpPr>
        <p:spPr>
          <a:xfrm rot="10800000">
            <a:off x="1571604" y="5357826"/>
            <a:ext cx="285752" cy="42862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Straight Arrow Connector 49"/>
          <p:cNvCxnSpPr/>
          <p:nvPr/>
        </p:nvCxnSpPr>
        <p:spPr>
          <a:xfrm rot="10800000" flipV="1">
            <a:off x="2143108" y="5214951"/>
            <a:ext cx="2286016" cy="7143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9" cstate="print"/>
          <a:srcRect/>
          <a:stretch>
            <a:fillRect/>
          </a:stretch>
        </p:blipFill>
        <p:spPr bwMode="auto">
          <a:xfrm>
            <a:off x="3643307" y="5572141"/>
            <a:ext cx="1152525" cy="276225"/>
          </a:xfrm>
          <a:prstGeom prst="rect">
            <a:avLst/>
          </a:prstGeom>
          <a:noFill/>
          <a:ln w="9525">
            <a:noFill/>
            <a:miter lim="800000"/>
            <a:headEnd/>
            <a:tailEnd/>
          </a:ln>
        </p:spPr>
      </p:pic>
      <p:cxnSp>
        <p:nvCxnSpPr>
          <p:cNvPr id="54" name="Straight Arrow Connector 53"/>
          <p:cNvCxnSpPr/>
          <p:nvPr/>
        </p:nvCxnSpPr>
        <p:spPr>
          <a:xfrm rot="16200000" flipV="1">
            <a:off x="5048687" y="4809702"/>
            <a:ext cx="857256" cy="1667752"/>
          </a:xfrm>
          <a:prstGeom prst="straightConnector1">
            <a:avLst/>
          </a:prstGeom>
          <a:ln w="50800">
            <a:solidFill>
              <a:srgbClr val="00FF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10" cstate="print"/>
          <a:srcRect/>
          <a:stretch>
            <a:fillRect/>
          </a:stretch>
        </p:blipFill>
        <p:spPr bwMode="auto">
          <a:xfrm>
            <a:off x="4500563" y="6143644"/>
            <a:ext cx="4429125" cy="400050"/>
          </a:xfrm>
          <a:prstGeom prst="rect">
            <a:avLst/>
          </a:prstGeom>
          <a:noFill/>
          <a:ln w="9525">
            <a:noFill/>
            <a:miter lim="800000"/>
            <a:headEnd/>
            <a:tailEnd/>
          </a:ln>
        </p:spPr>
      </p:pic>
      <p:cxnSp>
        <p:nvCxnSpPr>
          <p:cNvPr id="57" name="Straight Arrow Connector 56"/>
          <p:cNvCxnSpPr>
            <a:stCxn id="44" idx="2"/>
          </p:cNvCxnSpPr>
          <p:nvPr/>
        </p:nvCxnSpPr>
        <p:spPr>
          <a:xfrm rot="16200000" flipH="1">
            <a:off x="7182560" y="5610930"/>
            <a:ext cx="774905" cy="4772"/>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30" presetClass="emph" presetSubtype="0" fill="hold" grpId="1" nodeType="clickEffect">
                                  <p:stCondLst>
                                    <p:cond delay="0"/>
                                  </p:stCondLst>
                                  <p:childTnLst>
                                    <p:animClr clrSpc="hsl">
                                      <p:cBhvr override="childStyle">
                                        <p:cTn id="96" dur="500" fill="hold"/>
                                        <p:tgtEl>
                                          <p:spTgt spid="42"/>
                                        </p:tgtEl>
                                        <p:attrNameLst>
                                          <p:attrName>style.color</p:attrName>
                                        </p:attrNameLst>
                                      </p:cBhvr>
                                      <p:by>
                                        <p:hsl h="0" s="12549" l="25098"/>
                                      </p:by>
                                    </p:animClr>
                                    <p:animClr clrSpc="hsl">
                                      <p:cBhvr>
                                        <p:cTn id="97" dur="500" fill="hold"/>
                                        <p:tgtEl>
                                          <p:spTgt spid="42"/>
                                        </p:tgtEl>
                                        <p:attrNameLst>
                                          <p:attrName>fillcolor</p:attrName>
                                        </p:attrNameLst>
                                      </p:cBhvr>
                                      <p:by>
                                        <p:hsl h="0" s="12549" l="25098"/>
                                      </p:by>
                                    </p:animClr>
                                    <p:animClr clrSpc="hsl">
                                      <p:cBhvr>
                                        <p:cTn id="98" dur="500" fill="hold"/>
                                        <p:tgtEl>
                                          <p:spTgt spid="42"/>
                                        </p:tgtEl>
                                        <p:attrNameLst>
                                          <p:attrName>stroke.color</p:attrName>
                                        </p:attrNameLst>
                                      </p:cBhvr>
                                      <p:by>
                                        <p:hsl h="0" s="12549" l="25098"/>
                                      </p:by>
                                    </p:animClr>
                                    <p:set>
                                      <p:cBhvr>
                                        <p:cTn id="99" dur="500" fill="hold"/>
                                        <p:tgtEl>
                                          <p:spTgt spid="42"/>
                                        </p:tgtEl>
                                        <p:attrNameLst>
                                          <p:attrName>fill.type</p:attrName>
                                        </p:attrNameLst>
                                      </p:cBhvr>
                                      <p:to>
                                        <p:strVal val="solid"/>
                                      </p:to>
                                    </p:set>
                                  </p:childTnLst>
                                </p:cTn>
                              </p:par>
                              <p:par>
                                <p:cTn id="100" presetID="30" presetClass="emph" presetSubtype="0" fill="hold" grpId="1" nodeType="withEffect">
                                  <p:stCondLst>
                                    <p:cond delay="0"/>
                                  </p:stCondLst>
                                  <p:childTnLst>
                                    <p:animClr clrSpc="hsl">
                                      <p:cBhvr override="childStyle">
                                        <p:cTn id="101" dur="500" fill="hold"/>
                                        <p:tgtEl>
                                          <p:spTgt spid="38"/>
                                        </p:tgtEl>
                                        <p:attrNameLst>
                                          <p:attrName>style.color</p:attrName>
                                        </p:attrNameLst>
                                      </p:cBhvr>
                                      <p:by>
                                        <p:hsl h="0" s="12549" l="25098"/>
                                      </p:by>
                                    </p:animClr>
                                    <p:animClr clrSpc="hsl">
                                      <p:cBhvr>
                                        <p:cTn id="102" dur="500" fill="hold"/>
                                        <p:tgtEl>
                                          <p:spTgt spid="38"/>
                                        </p:tgtEl>
                                        <p:attrNameLst>
                                          <p:attrName>fillcolor</p:attrName>
                                        </p:attrNameLst>
                                      </p:cBhvr>
                                      <p:by>
                                        <p:hsl h="0" s="12549" l="25098"/>
                                      </p:by>
                                    </p:animClr>
                                    <p:animClr clrSpc="hsl">
                                      <p:cBhvr>
                                        <p:cTn id="103" dur="500" fill="hold"/>
                                        <p:tgtEl>
                                          <p:spTgt spid="38"/>
                                        </p:tgtEl>
                                        <p:attrNameLst>
                                          <p:attrName>stroke.color</p:attrName>
                                        </p:attrNameLst>
                                      </p:cBhvr>
                                      <p:by>
                                        <p:hsl h="0" s="12549" l="25098"/>
                                      </p:by>
                                    </p:animClr>
                                    <p:set>
                                      <p:cBhvr>
                                        <p:cTn id="104" dur="500" fill="hold"/>
                                        <p:tgtEl>
                                          <p:spTgt spid="38"/>
                                        </p:tgtEl>
                                        <p:attrNameLst>
                                          <p:attrName>fill.type</p:attrName>
                                        </p:attrNameLst>
                                      </p:cBhvr>
                                      <p:to>
                                        <p:strVal val="solid"/>
                                      </p:to>
                                    </p:set>
                                  </p:childTnLst>
                                </p:cTn>
                              </p:par>
                              <p:par>
                                <p:cTn id="105" presetID="30" presetClass="emph" presetSubtype="0" fill="hold" grpId="1" nodeType="withEffect">
                                  <p:stCondLst>
                                    <p:cond delay="0"/>
                                  </p:stCondLst>
                                  <p:childTnLst>
                                    <p:animClr clrSpc="hsl">
                                      <p:cBhvr override="childStyle">
                                        <p:cTn id="106" dur="500" fill="hold"/>
                                        <p:tgtEl>
                                          <p:spTgt spid="39"/>
                                        </p:tgtEl>
                                        <p:attrNameLst>
                                          <p:attrName>style.color</p:attrName>
                                        </p:attrNameLst>
                                      </p:cBhvr>
                                      <p:by>
                                        <p:hsl h="0" s="12549" l="25098"/>
                                      </p:by>
                                    </p:animClr>
                                    <p:animClr clrSpc="hsl">
                                      <p:cBhvr>
                                        <p:cTn id="107" dur="500" fill="hold"/>
                                        <p:tgtEl>
                                          <p:spTgt spid="39"/>
                                        </p:tgtEl>
                                        <p:attrNameLst>
                                          <p:attrName>fillcolor</p:attrName>
                                        </p:attrNameLst>
                                      </p:cBhvr>
                                      <p:by>
                                        <p:hsl h="0" s="12549" l="25098"/>
                                      </p:by>
                                    </p:animClr>
                                    <p:animClr clrSpc="hsl">
                                      <p:cBhvr>
                                        <p:cTn id="108" dur="500" fill="hold"/>
                                        <p:tgtEl>
                                          <p:spTgt spid="39"/>
                                        </p:tgtEl>
                                        <p:attrNameLst>
                                          <p:attrName>stroke.color</p:attrName>
                                        </p:attrNameLst>
                                      </p:cBhvr>
                                      <p:by>
                                        <p:hsl h="0" s="12549" l="25098"/>
                                      </p:by>
                                    </p:animClr>
                                    <p:set>
                                      <p:cBhvr>
                                        <p:cTn id="109" dur="500" fill="hold"/>
                                        <p:tgtEl>
                                          <p:spTgt spid="39"/>
                                        </p:tgtEl>
                                        <p:attrNameLst>
                                          <p:attrName>fill.type</p:attrName>
                                        </p:attrNameLst>
                                      </p:cBhvr>
                                      <p:to>
                                        <p:strVal val="solid"/>
                                      </p:to>
                                    </p:set>
                                  </p:childTnLst>
                                </p:cTn>
                              </p:par>
                              <p:par>
                                <p:cTn id="110" presetID="30" presetClass="emph" presetSubtype="0" fill="hold" grpId="1" nodeType="withEffect">
                                  <p:stCondLst>
                                    <p:cond delay="0"/>
                                  </p:stCondLst>
                                  <p:childTnLst>
                                    <p:animClr clrSpc="hsl">
                                      <p:cBhvr override="childStyle">
                                        <p:cTn id="111" dur="500" fill="hold"/>
                                        <p:tgtEl>
                                          <p:spTgt spid="41"/>
                                        </p:tgtEl>
                                        <p:attrNameLst>
                                          <p:attrName>style.color</p:attrName>
                                        </p:attrNameLst>
                                      </p:cBhvr>
                                      <p:by>
                                        <p:hsl h="0" s="12549" l="25098"/>
                                      </p:by>
                                    </p:animClr>
                                    <p:animClr clrSpc="hsl">
                                      <p:cBhvr>
                                        <p:cTn id="112" dur="500" fill="hold"/>
                                        <p:tgtEl>
                                          <p:spTgt spid="41"/>
                                        </p:tgtEl>
                                        <p:attrNameLst>
                                          <p:attrName>fillcolor</p:attrName>
                                        </p:attrNameLst>
                                      </p:cBhvr>
                                      <p:by>
                                        <p:hsl h="0" s="12549" l="25098"/>
                                      </p:by>
                                    </p:animClr>
                                    <p:animClr clrSpc="hsl">
                                      <p:cBhvr>
                                        <p:cTn id="113" dur="500" fill="hold"/>
                                        <p:tgtEl>
                                          <p:spTgt spid="41"/>
                                        </p:tgtEl>
                                        <p:attrNameLst>
                                          <p:attrName>stroke.color</p:attrName>
                                        </p:attrNameLst>
                                      </p:cBhvr>
                                      <p:by>
                                        <p:hsl h="0" s="12549" l="25098"/>
                                      </p:by>
                                    </p:animClr>
                                    <p:set>
                                      <p:cBhvr>
                                        <p:cTn id="114" dur="500" fill="hold"/>
                                        <p:tgtEl>
                                          <p:spTgt spid="41"/>
                                        </p:tgtEl>
                                        <p:attrNameLst>
                                          <p:attrName>fill.type</p:attrName>
                                        </p:attrNameLst>
                                      </p:cBhvr>
                                      <p:to>
                                        <p:strVal val="solid"/>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nodeType="afterEffect">
                                  <p:stCondLst>
                                    <p:cond delay="0"/>
                                  </p:stCondLst>
                                  <p:childTnLst>
                                    <p:set>
                                      <p:cBhvr>
                                        <p:cTn id="121" dur="1" fill="hold">
                                          <p:stCondLst>
                                            <p:cond delay="0"/>
                                          </p:stCondLst>
                                        </p:cTn>
                                        <p:tgtEl>
                                          <p:spTgt spid="3078"/>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nodeType="afterEffect">
                                  <p:stCondLst>
                                    <p:cond delay="0"/>
                                  </p:stCondLst>
                                  <p:childTnLst>
                                    <p:set>
                                      <p:cBhvr>
                                        <p:cTn id="124" dur="1" fill="hold">
                                          <p:stCondLst>
                                            <p:cond delay="0"/>
                                          </p:stCondLst>
                                        </p:cTn>
                                        <p:tgtEl>
                                          <p:spTgt spid="54"/>
                                        </p:tgtEl>
                                        <p:attrNameLst>
                                          <p:attrName>style.visibility</p:attrName>
                                        </p:attrNameLst>
                                      </p:cBhvr>
                                      <p:to>
                                        <p:strVal val="visible"/>
                                      </p:to>
                                    </p:set>
                                  </p:childTnLst>
                                </p:cTn>
                              </p:par>
                            </p:childTnLst>
                          </p:cTn>
                        </p:par>
                        <p:par>
                          <p:cTn id="125" fill="hold">
                            <p:stCondLst>
                              <p:cond delay="0"/>
                            </p:stCondLst>
                            <p:childTnLst>
                              <p:par>
                                <p:cTn id="126" presetID="6" presetClass="emph" presetSubtype="0" fill="hold" grpId="1" nodeType="afterEffect">
                                  <p:stCondLst>
                                    <p:cond delay="0"/>
                                  </p:stCondLst>
                                  <p:childTnLst>
                                    <p:animScale>
                                      <p:cBhvr>
                                        <p:cTn id="127" dur="1000" fill="hold"/>
                                        <p:tgtEl>
                                          <p:spTgt spid="13"/>
                                        </p:tgtEl>
                                      </p:cBhvr>
                                      <p:by x="135000" y="135000"/>
                                    </p:animScale>
                                  </p:childTnLst>
                                </p:cTn>
                              </p:par>
                              <p:par>
                                <p:cTn id="128" presetID="6" presetClass="emph" presetSubtype="0" fill="hold" grpId="1" nodeType="withEffect">
                                  <p:stCondLst>
                                    <p:cond delay="0"/>
                                  </p:stCondLst>
                                  <p:childTnLst>
                                    <p:animScale>
                                      <p:cBhvr>
                                        <p:cTn id="129" dur="1000" fill="hold"/>
                                        <p:tgtEl>
                                          <p:spTgt spid="14"/>
                                        </p:tgtEl>
                                      </p:cBhvr>
                                      <p:by x="135000" y="135000"/>
                                    </p:animScale>
                                  </p:childTnLst>
                                </p:cTn>
                              </p:par>
                              <p:par>
                                <p:cTn id="130" presetID="6" presetClass="emph" presetSubtype="0" fill="hold" grpId="1" nodeType="withEffect">
                                  <p:stCondLst>
                                    <p:cond delay="0"/>
                                  </p:stCondLst>
                                  <p:childTnLst>
                                    <p:animScale>
                                      <p:cBhvr>
                                        <p:cTn id="131" dur="1000" fill="hold"/>
                                        <p:tgtEl>
                                          <p:spTgt spid="16"/>
                                        </p:tgtEl>
                                      </p:cBhvr>
                                      <p:by x="135000" y="135000"/>
                                    </p:animScale>
                                  </p:childTnLst>
                                </p:cTn>
                              </p:par>
                              <p:par>
                                <p:cTn id="132" presetID="6" presetClass="emph" presetSubtype="0" fill="hold" grpId="1" nodeType="withEffect">
                                  <p:stCondLst>
                                    <p:cond delay="0"/>
                                  </p:stCondLst>
                                  <p:childTnLst>
                                    <p:animScale>
                                      <p:cBhvr>
                                        <p:cTn id="133" dur="1000" fill="hold"/>
                                        <p:tgtEl>
                                          <p:spTgt spid="17"/>
                                        </p:tgtEl>
                                      </p:cBhvr>
                                      <p:by x="135000" y="135000"/>
                                    </p:animScale>
                                  </p:childTnLst>
                                </p:cTn>
                              </p:par>
                            </p:childTnLst>
                          </p:cTn>
                        </p:par>
                        <p:par>
                          <p:cTn id="134" fill="hold">
                            <p:stCondLst>
                              <p:cond delay="1000"/>
                            </p:stCondLst>
                            <p:childTnLst>
                              <p:par>
                                <p:cTn id="135" presetID="1" presetClass="entr" presetSubtype="0" fill="hold" nodeType="after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childTnLst>
                          </p:cTn>
                        </p:par>
                        <p:par>
                          <p:cTn id="137" fill="hold">
                            <p:stCondLst>
                              <p:cond delay="1000"/>
                            </p:stCondLst>
                            <p:childTnLst>
                              <p:par>
                                <p:cTn id="138" presetID="1" presetClass="entr" presetSubtype="0" fill="hold" nodeType="afterEffect">
                                  <p:stCondLst>
                                    <p:cond delay="0"/>
                                  </p:stCondLst>
                                  <p:childTnLst>
                                    <p:set>
                                      <p:cBhvr>
                                        <p:cTn id="139"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3" grpId="1" animBg="1"/>
      <p:bldP spid="14" grpId="0" animBg="1"/>
      <p:bldP spid="14" grpId="1" animBg="1"/>
      <p:bldP spid="15" grpId="0" animBg="1"/>
      <p:bldP spid="16" grpId="0" animBg="1"/>
      <p:bldP spid="16" grpId="1" animBg="1"/>
      <p:bldP spid="17" grpId="0" animBg="1"/>
      <p:bldP spid="17" grpId="1"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3" grpId="0" animBg="1"/>
      <p:bldP spid="34" grpId="0" animBg="1"/>
      <p:bldP spid="35" grpId="0" animBg="1"/>
      <p:bldP spid="36" grpId="0" animBg="1"/>
      <p:bldP spid="37" grpId="0" animBg="1"/>
      <p:bldP spid="38" grpId="0" animBg="1"/>
      <p:bldP spid="38" grpId="1" animBg="1"/>
      <p:bldP spid="39" grpId="0" animBg="1"/>
      <p:bldP spid="39" grpId="1" animBg="1"/>
      <p:bldP spid="40" grpId="0" animBg="1"/>
      <p:bldP spid="41" grpId="0" animBg="1"/>
      <p:bldP spid="41" grpId="1" animBg="1"/>
      <p:bldP spid="42" grpId="0" animBg="1"/>
      <p:bldP spid="42" grpId="1"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85861"/>
            <a:ext cx="8401080" cy="5214974"/>
          </a:xfrm>
        </p:spPr>
        <p:txBody>
          <a:bodyPr>
            <a:normAutofit/>
          </a:bodyPr>
          <a:lstStyle/>
          <a:p>
            <a:pPr algn="just">
              <a:buClr>
                <a:schemeClr val="tx1"/>
              </a:buClr>
              <a:buFont typeface="Wingdings 2" pitchFamily="18" charset="2"/>
              <a:buChar char=""/>
            </a:pPr>
            <a:r>
              <a:rPr lang="en-US" sz="2800" dirty="0" smtClean="0">
                <a:latin typeface="Arial" pitchFamily="34" charset="0"/>
                <a:ea typeface="Arial Unicode MS" pitchFamily="34" charset="-122"/>
                <a:cs typeface="Arial" pitchFamily="34" charset="0"/>
              </a:rPr>
              <a:t>Impose higher weights on point pairs violated by the previous hash functions</a:t>
            </a:r>
          </a:p>
          <a:p>
            <a:pPr algn="just">
              <a:buClr>
                <a:srgbClr val="002060"/>
              </a:buClr>
              <a:buNone/>
            </a:pPr>
            <a:endParaRPr lang="en-US" sz="2600" dirty="0" smtClean="0">
              <a:latin typeface="Arial" pitchFamily="34" charset="0"/>
              <a:ea typeface="Arial Unicode MS" pitchFamily="34" charset="-122"/>
              <a:cs typeface="Arial" pitchFamily="34" charset="0"/>
            </a:endParaRPr>
          </a:p>
          <a:p>
            <a:pPr algn="just">
              <a:buClr>
                <a:srgbClr val="002060"/>
              </a:buClr>
              <a:buNone/>
            </a:pPr>
            <a:endParaRPr lang="en-US" sz="2800" dirty="0" smtClean="0">
              <a:solidFill>
                <a:srgbClr val="002060"/>
              </a:solidFill>
              <a:latin typeface="Arial" pitchFamily="34" charset="0"/>
              <a:ea typeface="Arial Unicode MS" pitchFamily="34" charset="-122"/>
              <a:cs typeface="Arial" pitchFamily="34" charset="0"/>
            </a:endParaRPr>
          </a:p>
          <a:p>
            <a:pPr algn="just">
              <a:buClr>
                <a:srgbClr val="002060"/>
              </a:buClr>
              <a:buNone/>
            </a:pPr>
            <a:endParaRPr lang="en-US" sz="2800" dirty="0" smtClean="0">
              <a:solidFill>
                <a:srgbClr val="002060"/>
              </a:solidFill>
              <a:latin typeface="Arial" pitchFamily="34" charset="0"/>
              <a:ea typeface="Arial Unicode MS" pitchFamily="34" charset="-122"/>
              <a:cs typeface="Arial" pitchFamily="34" charset="0"/>
            </a:endParaRPr>
          </a:p>
          <a:p>
            <a:pPr algn="just">
              <a:buClr>
                <a:srgbClr val="002060"/>
              </a:buClr>
              <a:buNone/>
            </a:pPr>
            <a:endParaRPr lang="en-US" sz="2800" dirty="0" smtClean="0">
              <a:solidFill>
                <a:srgbClr val="002060"/>
              </a:solidFill>
              <a:latin typeface="Arial" pitchFamily="34" charset="0"/>
              <a:ea typeface="Arial Unicode MS" pitchFamily="34" charset="-122"/>
              <a:cs typeface="Arial" pitchFamily="34" charset="0"/>
            </a:endParaRPr>
          </a:p>
        </p:txBody>
      </p:sp>
      <p:sp>
        <p:nvSpPr>
          <p:cNvPr id="2" name="Title 1"/>
          <p:cNvSpPr>
            <a:spLocks noGrp="1"/>
          </p:cNvSpPr>
          <p:nvPr>
            <p:ph type="title"/>
          </p:nvPr>
        </p:nvSpPr>
        <p:spPr>
          <a:xfrm>
            <a:off x="142844" y="267495"/>
            <a:ext cx="8858312" cy="1104106"/>
          </a:xfrm>
        </p:spPr>
        <p:txBody>
          <a:bodyPr>
            <a:noAutofit/>
          </a:bodyPr>
          <a:lstStyle/>
          <a:p>
            <a:pPr algn="ctr"/>
            <a:r>
              <a:rPr lang="en-US" b="1" dirty="0" smtClean="0">
                <a:solidFill>
                  <a:schemeClr val="tx1"/>
                </a:solidFill>
                <a:latin typeface="Arial" pitchFamily="34" charset="0"/>
                <a:cs typeface="Arial" pitchFamily="34" charset="0"/>
              </a:rPr>
              <a:t>Update Label Matrix</a:t>
            </a:r>
            <a:endParaRPr lang="en-US" b="1" dirty="0">
              <a:solidFill>
                <a:schemeClr val="tx1"/>
              </a:solidFill>
              <a:latin typeface="Arial" pitchFamily="34" charset="0"/>
              <a:cs typeface="Arial" pitchFamily="34" charset="0"/>
            </a:endParaRPr>
          </a:p>
        </p:txBody>
      </p:sp>
      <p:graphicFrame>
        <p:nvGraphicFramePr>
          <p:cNvPr id="13" name="Table 12"/>
          <p:cNvGraphicFramePr>
            <a:graphicFrameLocks noGrp="1"/>
          </p:cNvGraphicFramePr>
          <p:nvPr/>
        </p:nvGraphicFramePr>
        <p:xfrm>
          <a:off x="500035" y="3714474"/>
          <a:ext cx="2357464" cy="2252160"/>
        </p:xfrm>
        <a:graphic>
          <a:graphicData uri="http://schemas.openxmlformats.org/drawingml/2006/table">
            <a:tbl>
              <a:tblPr firstRow="1" bandRow="1">
                <a:tableStyleId>{5C22544A-7EE6-4342-B048-85BDC9FD1C3A}</a:tableStyleId>
              </a:tblPr>
              <a:tblGrid>
                <a:gridCol w="294683"/>
                <a:gridCol w="294683"/>
                <a:gridCol w="294683"/>
                <a:gridCol w="294683"/>
                <a:gridCol w="294683"/>
                <a:gridCol w="294683"/>
                <a:gridCol w="294683"/>
                <a:gridCol w="294683"/>
              </a:tblGrid>
              <a:tr h="281520">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bl>
          </a:graphicData>
        </a:graphic>
      </p:graphicFrame>
      <p:sp>
        <p:nvSpPr>
          <p:cNvPr id="14" name="Rectangle 13"/>
          <p:cNvSpPr/>
          <p:nvPr/>
        </p:nvSpPr>
        <p:spPr>
          <a:xfrm>
            <a:off x="822499" y="3726049"/>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1704893" y="5700202"/>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p:cNvSpPr/>
          <p:nvPr/>
        </p:nvSpPr>
        <p:spPr>
          <a:xfrm>
            <a:off x="535049" y="4033978"/>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p:cNvSpPr/>
          <p:nvPr/>
        </p:nvSpPr>
        <p:spPr>
          <a:xfrm>
            <a:off x="2308161" y="373762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p:cNvSpPr/>
          <p:nvPr/>
        </p:nvSpPr>
        <p:spPr>
          <a:xfrm>
            <a:off x="529148" y="5428013"/>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1417153" y="4302191"/>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p:cNvSpPr/>
          <p:nvPr/>
        </p:nvSpPr>
        <p:spPr>
          <a:xfrm>
            <a:off x="1119827" y="4573718"/>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p:cNvSpPr/>
          <p:nvPr/>
        </p:nvSpPr>
        <p:spPr>
          <a:xfrm>
            <a:off x="2582339" y="4855494"/>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1119827" y="514323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p:cNvSpPr/>
          <p:nvPr/>
        </p:nvSpPr>
        <p:spPr>
          <a:xfrm>
            <a:off x="2005223" y="4297553"/>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6"/>
          <p:cNvPicPr>
            <a:picLocks noChangeAspect="1" noChangeArrowheads="1"/>
          </p:cNvPicPr>
          <p:nvPr/>
        </p:nvPicPr>
        <p:blipFill>
          <a:blip r:embed="rId3" cstate="print"/>
          <a:srcRect/>
          <a:stretch>
            <a:fillRect/>
          </a:stretch>
        </p:blipFill>
        <p:spPr bwMode="auto">
          <a:xfrm>
            <a:off x="2934889" y="4811182"/>
            <a:ext cx="323851" cy="209550"/>
          </a:xfrm>
          <a:prstGeom prst="rect">
            <a:avLst/>
          </a:prstGeom>
          <a:noFill/>
          <a:ln w="9525">
            <a:noFill/>
            <a:miter lim="800000"/>
            <a:headEnd/>
            <a:tailEnd/>
          </a:ln>
        </p:spPr>
      </p:pic>
      <p:graphicFrame>
        <p:nvGraphicFramePr>
          <p:cNvPr id="26" name="Table 25"/>
          <p:cNvGraphicFramePr>
            <a:graphicFrameLocks noGrp="1"/>
          </p:cNvGraphicFramePr>
          <p:nvPr/>
        </p:nvGraphicFramePr>
        <p:xfrm>
          <a:off x="6357948" y="3739612"/>
          <a:ext cx="2357464" cy="2252160"/>
        </p:xfrm>
        <a:graphic>
          <a:graphicData uri="http://schemas.openxmlformats.org/drawingml/2006/table">
            <a:tbl>
              <a:tblPr firstRow="1" bandRow="1">
                <a:tableStyleId>{5C22544A-7EE6-4342-B048-85BDC9FD1C3A}</a:tableStyleId>
              </a:tblPr>
              <a:tblGrid>
                <a:gridCol w="294683"/>
                <a:gridCol w="294683"/>
                <a:gridCol w="294683"/>
                <a:gridCol w="294683"/>
                <a:gridCol w="294683"/>
                <a:gridCol w="294683"/>
                <a:gridCol w="294683"/>
                <a:gridCol w="294683"/>
              </a:tblGrid>
              <a:tr h="281520">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bl>
          </a:graphicData>
        </a:graphic>
      </p:graphicFrame>
      <p:sp>
        <p:nvSpPr>
          <p:cNvPr id="32" name="Rectangle 31"/>
          <p:cNvSpPr/>
          <p:nvPr/>
        </p:nvSpPr>
        <p:spPr>
          <a:xfrm>
            <a:off x="7275067" y="4327329"/>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Rectangle 32"/>
          <p:cNvSpPr/>
          <p:nvPr/>
        </p:nvSpPr>
        <p:spPr>
          <a:xfrm>
            <a:off x="6977740" y="4598856"/>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34"/>
          <p:cNvSpPr/>
          <p:nvPr/>
        </p:nvSpPr>
        <p:spPr>
          <a:xfrm>
            <a:off x="6977740" y="5168372"/>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5"/>
          <p:cNvSpPr/>
          <p:nvPr/>
        </p:nvSpPr>
        <p:spPr>
          <a:xfrm>
            <a:off x="7863137" y="4322691"/>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8" name="Table 37"/>
          <p:cNvGraphicFramePr>
            <a:graphicFrameLocks noGrp="1"/>
          </p:cNvGraphicFramePr>
          <p:nvPr/>
        </p:nvGraphicFramePr>
        <p:xfrm>
          <a:off x="3500428" y="3718965"/>
          <a:ext cx="2357464" cy="2252160"/>
        </p:xfrm>
        <a:graphic>
          <a:graphicData uri="http://schemas.openxmlformats.org/drawingml/2006/table">
            <a:tbl>
              <a:tblPr firstRow="1" bandRow="1">
                <a:tableStyleId>{5C22544A-7EE6-4342-B048-85BDC9FD1C3A}</a:tableStyleId>
              </a:tblPr>
              <a:tblGrid>
                <a:gridCol w="294683"/>
                <a:gridCol w="294683"/>
                <a:gridCol w="294683"/>
                <a:gridCol w="43511"/>
                <a:gridCol w="545855"/>
                <a:gridCol w="294683"/>
                <a:gridCol w="294683"/>
                <a:gridCol w="294683"/>
              </a:tblGrid>
              <a:tr h="281520">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bl>
          </a:graphicData>
        </a:graphic>
      </p:graphicFrame>
      <p:sp>
        <p:nvSpPr>
          <p:cNvPr id="39" name="Rectangle 38"/>
          <p:cNvSpPr/>
          <p:nvPr/>
        </p:nvSpPr>
        <p:spPr>
          <a:xfrm>
            <a:off x="3822893" y="3730540"/>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39"/>
          <p:cNvSpPr/>
          <p:nvPr/>
        </p:nvSpPr>
        <p:spPr>
          <a:xfrm>
            <a:off x="4705287" y="5704693"/>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40"/>
          <p:cNvSpPr/>
          <p:nvPr/>
        </p:nvSpPr>
        <p:spPr>
          <a:xfrm>
            <a:off x="3535443" y="4038469"/>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41"/>
          <p:cNvSpPr/>
          <p:nvPr/>
        </p:nvSpPr>
        <p:spPr>
          <a:xfrm>
            <a:off x="5308555" y="3742115"/>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42"/>
          <p:cNvSpPr/>
          <p:nvPr/>
        </p:nvSpPr>
        <p:spPr>
          <a:xfrm>
            <a:off x="3529543" y="543250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Rectangle 43"/>
          <p:cNvSpPr/>
          <p:nvPr/>
        </p:nvSpPr>
        <p:spPr>
          <a:xfrm>
            <a:off x="4417547" y="4306682"/>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44"/>
          <p:cNvSpPr/>
          <p:nvPr/>
        </p:nvSpPr>
        <p:spPr>
          <a:xfrm>
            <a:off x="4120220" y="4578209"/>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Rectangle 45"/>
          <p:cNvSpPr/>
          <p:nvPr/>
        </p:nvSpPr>
        <p:spPr>
          <a:xfrm>
            <a:off x="5582732" y="4859985"/>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46"/>
          <p:cNvSpPr/>
          <p:nvPr/>
        </p:nvSpPr>
        <p:spPr>
          <a:xfrm>
            <a:off x="4120220" y="5147725"/>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Rectangle 47"/>
          <p:cNvSpPr/>
          <p:nvPr/>
        </p:nvSpPr>
        <p:spPr>
          <a:xfrm>
            <a:off x="5005617" y="430204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4" cstate="print"/>
          <a:srcRect/>
          <a:stretch>
            <a:fillRect/>
          </a:stretch>
        </p:blipFill>
        <p:spPr bwMode="auto">
          <a:xfrm>
            <a:off x="1187624" y="5971845"/>
            <a:ext cx="590551" cy="314325"/>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4429126" y="5995580"/>
            <a:ext cx="333375" cy="304800"/>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5929323" y="4885992"/>
            <a:ext cx="333375" cy="171450"/>
          </a:xfrm>
          <a:prstGeom prst="rect">
            <a:avLst/>
          </a:prstGeom>
          <a:noFill/>
          <a:ln w="9525">
            <a:noFill/>
            <a:miter lim="800000"/>
            <a:headEnd/>
            <a:tailEnd/>
          </a:ln>
        </p:spPr>
      </p:pic>
      <p:pic>
        <p:nvPicPr>
          <p:cNvPr id="57" name="Picture 3"/>
          <p:cNvPicPr>
            <a:picLocks noChangeAspect="1" noChangeArrowheads="1"/>
          </p:cNvPicPr>
          <p:nvPr/>
        </p:nvPicPr>
        <p:blipFill>
          <a:blip r:embed="rId7" cstate="print"/>
          <a:srcRect/>
          <a:stretch>
            <a:fillRect/>
          </a:stretch>
        </p:blipFill>
        <p:spPr bwMode="auto">
          <a:xfrm>
            <a:off x="5173772" y="2608646"/>
            <a:ext cx="3600000" cy="592288"/>
          </a:xfrm>
          <a:prstGeom prst="rect">
            <a:avLst/>
          </a:prstGeom>
          <a:noFill/>
          <a:ln w="9525">
            <a:noFill/>
            <a:miter lim="800000"/>
            <a:headEnd/>
            <a:tailEnd/>
          </a:ln>
        </p:spPr>
      </p:pic>
      <p:pic>
        <p:nvPicPr>
          <p:cNvPr id="58" name="Picture 4"/>
          <p:cNvPicPr>
            <a:picLocks noChangeAspect="1" noChangeArrowheads="1"/>
          </p:cNvPicPr>
          <p:nvPr/>
        </p:nvPicPr>
        <p:blipFill>
          <a:blip r:embed="rId8" cstate="print"/>
          <a:srcRect/>
          <a:stretch>
            <a:fillRect/>
          </a:stretch>
        </p:blipFill>
        <p:spPr bwMode="auto">
          <a:xfrm>
            <a:off x="3174473" y="6309376"/>
            <a:ext cx="2886545" cy="504000"/>
          </a:xfrm>
          <a:prstGeom prst="rect">
            <a:avLst/>
          </a:prstGeom>
          <a:noFill/>
          <a:ln w="9525">
            <a:noFill/>
            <a:miter lim="800000"/>
            <a:headEnd/>
            <a:tailEnd/>
          </a:ln>
        </p:spPr>
      </p:pic>
      <p:pic>
        <p:nvPicPr>
          <p:cNvPr id="5122" name="Picture 2"/>
          <p:cNvPicPr>
            <a:picLocks noChangeArrowheads="1"/>
          </p:cNvPicPr>
          <p:nvPr/>
        </p:nvPicPr>
        <p:blipFill>
          <a:blip r:embed="rId9" cstate="print"/>
          <a:srcRect/>
          <a:stretch>
            <a:fillRect/>
          </a:stretch>
        </p:blipFill>
        <p:spPr bwMode="auto">
          <a:xfrm>
            <a:off x="1389515" y="2275203"/>
            <a:ext cx="900000" cy="900000"/>
          </a:xfrm>
          <a:prstGeom prst="rect">
            <a:avLst/>
          </a:prstGeom>
          <a:noFill/>
          <a:ln w="9525">
            <a:noFill/>
            <a:miter lim="800000"/>
            <a:headEnd/>
            <a:tailEnd/>
          </a:ln>
        </p:spPr>
      </p:pic>
      <p:sp>
        <p:nvSpPr>
          <p:cNvPr id="52" name="Double Bracket 51"/>
          <p:cNvSpPr/>
          <p:nvPr/>
        </p:nvSpPr>
        <p:spPr>
          <a:xfrm>
            <a:off x="1303374" y="2228014"/>
            <a:ext cx="2332522" cy="1006443"/>
          </a:xfrm>
          <a:prstGeom prst="bracketPair">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123" name="Picture 3"/>
          <p:cNvPicPr>
            <a:picLocks noChangeArrowheads="1"/>
          </p:cNvPicPr>
          <p:nvPr/>
        </p:nvPicPr>
        <p:blipFill>
          <a:blip r:embed="rId10" cstate="print"/>
          <a:srcRect/>
          <a:stretch>
            <a:fillRect/>
          </a:stretch>
        </p:blipFill>
        <p:spPr bwMode="auto">
          <a:xfrm>
            <a:off x="2577747" y="2285599"/>
            <a:ext cx="900000" cy="900000"/>
          </a:xfrm>
          <a:prstGeom prst="rect">
            <a:avLst/>
          </a:prstGeom>
          <a:noFill/>
          <a:ln w="9525">
            <a:noFill/>
            <a:miter lim="800000"/>
            <a:headEnd/>
            <a:tailEnd/>
          </a:ln>
        </p:spPr>
      </p:pic>
      <p:pic>
        <p:nvPicPr>
          <p:cNvPr id="5124" name="Picture 4"/>
          <p:cNvPicPr>
            <a:picLocks noChangeAspect="1" noChangeArrowheads="1"/>
          </p:cNvPicPr>
          <p:nvPr/>
        </p:nvPicPr>
        <p:blipFill>
          <a:blip r:embed="rId11" cstate="print"/>
          <a:srcRect/>
          <a:stretch>
            <a:fillRect/>
          </a:stretch>
        </p:blipFill>
        <p:spPr bwMode="auto">
          <a:xfrm>
            <a:off x="709276" y="2491227"/>
            <a:ext cx="475313" cy="468000"/>
          </a:xfrm>
          <a:prstGeom prst="rect">
            <a:avLst/>
          </a:prstGeom>
          <a:noFill/>
          <a:ln w="9525">
            <a:noFill/>
            <a:miter lim="800000"/>
            <a:headEnd/>
            <a:tailEnd/>
          </a:ln>
        </p:spPr>
      </p:pic>
      <p:pic>
        <p:nvPicPr>
          <p:cNvPr id="5125" name="Picture 5"/>
          <p:cNvPicPr>
            <a:picLocks noChangeAspect="1" noChangeArrowheads="1"/>
          </p:cNvPicPr>
          <p:nvPr/>
        </p:nvPicPr>
        <p:blipFill>
          <a:blip r:embed="rId12" cstate="print"/>
          <a:srcRect/>
          <a:stretch>
            <a:fillRect/>
          </a:stretch>
        </p:blipFill>
        <p:spPr bwMode="auto">
          <a:xfrm>
            <a:off x="2351327" y="2363902"/>
            <a:ext cx="144000" cy="611999"/>
          </a:xfrm>
          <a:prstGeom prst="rect">
            <a:avLst/>
          </a:prstGeom>
          <a:noFill/>
          <a:ln w="9525">
            <a:noFill/>
            <a:miter lim="800000"/>
            <a:headEnd/>
            <a:tailEnd/>
          </a:ln>
        </p:spPr>
      </p:pic>
      <p:pic>
        <p:nvPicPr>
          <p:cNvPr id="5126" name="Picture 6"/>
          <p:cNvPicPr>
            <a:picLocks noChangeAspect="1" noChangeArrowheads="1"/>
          </p:cNvPicPr>
          <p:nvPr/>
        </p:nvPicPr>
        <p:blipFill>
          <a:blip r:embed="rId13" cstate="print"/>
          <a:srcRect/>
          <a:stretch>
            <a:fillRect/>
          </a:stretch>
        </p:blipFill>
        <p:spPr bwMode="auto">
          <a:xfrm>
            <a:off x="3682196" y="2419219"/>
            <a:ext cx="314325" cy="552450"/>
          </a:xfrm>
          <a:prstGeom prst="rect">
            <a:avLst/>
          </a:prstGeom>
          <a:noFill/>
          <a:ln w="9525">
            <a:noFill/>
            <a:miter lim="800000"/>
            <a:headEnd/>
            <a:tailEnd/>
          </a:ln>
        </p:spPr>
      </p:pic>
      <p:pic>
        <p:nvPicPr>
          <p:cNvPr id="62" name="Picture 7"/>
          <p:cNvPicPr>
            <a:picLocks noChangeAspect="1" noChangeArrowheads="1"/>
          </p:cNvPicPr>
          <p:nvPr/>
        </p:nvPicPr>
        <p:blipFill>
          <a:blip r:embed="rId14" cstate="print"/>
          <a:srcRect/>
          <a:stretch>
            <a:fillRect/>
          </a:stretch>
        </p:blipFill>
        <p:spPr bwMode="auto">
          <a:xfrm>
            <a:off x="1190182" y="3306465"/>
            <a:ext cx="970829" cy="200497"/>
          </a:xfrm>
          <a:prstGeom prst="rect">
            <a:avLst/>
          </a:prstGeom>
          <a:noFill/>
          <a:ln w="9525">
            <a:noFill/>
            <a:miter lim="800000"/>
            <a:headEnd/>
            <a:tailEnd/>
          </a:ln>
        </p:spPr>
      </p:pic>
      <p:pic>
        <p:nvPicPr>
          <p:cNvPr id="63" name="Picture 8"/>
          <p:cNvPicPr>
            <a:picLocks noChangeAspect="1" noChangeArrowheads="1"/>
          </p:cNvPicPr>
          <p:nvPr/>
        </p:nvPicPr>
        <p:blipFill>
          <a:blip r:embed="rId15" cstate="print"/>
          <a:srcRect/>
          <a:stretch>
            <a:fillRect/>
          </a:stretch>
        </p:blipFill>
        <p:spPr bwMode="auto">
          <a:xfrm>
            <a:off x="2371955" y="3303907"/>
            <a:ext cx="1188000" cy="193857"/>
          </a:xfrm>
          <a:prstGeom prst="rect">
            <a:avLst/>
          </a:prstGeom>
          <a:noFill/>
          <a:ln w="9525">
            <a:noFill/>
            <a:miter lim="800000"/>
            <a:headEnd/>
            <a:tailEnd/>
          </a:ln>
        </p:spPr>
      </p:pic>
      <p:pic>
        <p:nvPicPr>
          <p:cNvPr id="5127" name="Picture 7"/>
          <p:cNvPicPr>
            <a:picLocks noChangeArrowheads="1"/>
          </p:cNvPicPr>
          <p:nvPr/>
        </p:nvPicPr>
        <p:blipFill>
          <a:blip r:embed="rId16" cstate="print"/>
          <a:srcRect/>
          <a:stretch>
            <a:fillRect/>
          </a:stretch>
        </p:blipFill>
        <p:spPr bwMode="auto">
          <a:xfrm>
            <a:off x="4091094" y="2300911"/>
            <a:ext cx="900000" cy="900000"/>
          </a:xfrm>
          <a:prstGeom prst="rect">
            <a:avLst/>
          </a:prstGeom>
          <a:noFill/>
          <a:ln w="9525">
            <a:noFill/>
            <a:miter lim="800000"/>
            <a:headEnd/>
            <a:tailEnd/>
          </a:ln>
        </p:spPr>
      </p:pic>
      <p:pic>
        <p:nvPicPr>
          <p:cNvPr id="5128" name="Picture 8"/>
          <p:cNvPicPr>
            <a:picLocks noChangeAspect="1" noChangeArrowheads="1"/>
          </p:cNvPicPr>
          <p:nvPr/>
        </p:nvPicPr>
        <p:blipFill>
          <a:blip r:embed="rId17" cstate="print"/>
          <a:srcRect/>
          <a:stretch>
            <a:fillRect/>
          </a:stretch>
        </p:blipFill>
        <p:spPr bwMode="auto">
          <a:xfrm>
            <a:off x="7072713" y="6027747"/>
            <a:ext cx="967246" cy="288000"/>
          </a:xfrm>
          <a:prstGeom prst="rect">
            <a:avLst/>
          </a:prstGeom>
          <a:noFill/>
          <a:ln w="9525">
            <a:noFill/>
            <a:miter lim="800000"/>
            <a:headEnd/>
            <a:tailEnd/>
          </a:ln>
        </p:spPr>
      </p:pic>
      <p:pic>
        <p:nvPicPr>
          <p:cNvPr id="5129" name="Picture 9"/>
          <p:cNvPicPr>
            <a:picLocks noChangeAspect="1" noChangeArrowheads="1"/>
          </p:cNvPicPr>
          <p:nvPr/>
        </p:nvPicPr>
        <p:blipFill>
          <a:blip r:embed="rId18" cstate="print"/>
          <a:srcRect/>
          <a:stretch>
            <a:fillRect/>
          </a:stretch>
        </p:blipFill>
        <p:spPr bwMode="auto">
          <a:xfrm>
            <a:off x="5220072" y="2274346"/>
            <a:ext cx="1969297" cy="288000"/>
          </a:xfrm>
          <a:prstGeom prst="rect">
            <a:avLst/>
          </a:prstGeom>
          <a:noFill/>
          <a:ln w="9525">
            <a:noFill/>
            <a:miter lim="800000"/>
            <a:headEnd/>
            <a:tailEnd/>
          </a:ln>
        </p:spPr>
      </p:pic>
      <p:sp>
        <p:nvSpPr>
          <p:cNvPr id="64" name="Rectangle 63"/>
          <p:cNvSpPr/>
          <p:nvPr/>
        </p:nvSpPr>
        <p:spPr>
          <a:xfrm>
            <a:off x="5826447" y="3366100"/>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Rectangle 64"/>
          <p:cNvSpPr/>
          <p:nvPr/>
        </p:nvSpPr>
        <p:spPr>
          <a:xfrm>
            <a:off x="6931768" y="3366100"/>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Picture 9"/>
          <p:cNvPicPr>
            <a:picLocks noChangeAspect="1" noChangeArrowheads="1"/>
          </p:cNvPicPr>
          <p:nvPr/>
        </p:nvPicPr>
        <p:blipFill>
          <a:blip r:embed="rId19" cstate="print"/>
          <a:srcRect/>
          <a:stretch>
            <a:fillRect/>
          </a:stretch>
        </p:blipFill>
        <p:spPr bwMode="auto">
          <a:xfrm>
            <a:off x="7231010" y="3367428"/>
            <a:ext cx="400051" cy="238125"/>
          </a:xfrm>
          <a:prstGeom prst="rect">
            <a:avLst/>
          </a:prstGeom>
          <a:noFill/>
          <a:ln w="9525">
            <a:noFill/>
            <a:miter lim="800000"/>
            <a:headEnd/>
            <a:tailEnd/>
          </a:ln>
        </p:spPr>
      </p:pic>
      <p:pic>
        <p:nvPicPr>
          <p:cNvPr id="67" name="Picture 10"/>
          <p:cNvPicPr>
            <a:picLocks noChangeAspect="1" noChangeArrowheads="1"/>
          </p:cNvPicPr>
          <p:nvPr/>
        </p:nvPicPr>
        <p:blipFill>
          <a:blip r:embed="rId20" cstate="print"/>
          <a:srcRect/>
          <a:stretch>
            <a:fillRect/>
          </a:stretch>
        </p:blipFill>
        <p:spPr bwMode="auto">
          <a:xfrm>
            <a:off x="6131811" y="3363451"/>
            <a:ext cx="619125" cy="238125"/>
          </a:xfrm>
          <a:prstGeom prst="rect">
            <a:avLst/>
          </a:prstGeom>
          <a:noFill/>
          <a:ln w="9525">
            <a:noFill/>
            <a:miter lim="800000"/>
            <a:headEnd/>
            <a:tailEnd/>
          </a:ln>
        </p:spPr>
      </p:pic>
      <p:sp>
        <p:nvSpPr>
          <p:cNvPr id="68" name="Rectangle 67"/>
          <p:cNvSpPr/>
          <p:nvPr/>
        </p:nvSpPr>
        <p:spPr>
          <a:xfrm>
            <a:off x="7784476" y="3354525"/>
            <a:ext cx="252000" cy="252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Picture 11"/>
          <p:cNvPicPr>
            <a:picLocks noChangeAspect="1" noChangeArrowheads="1"/>
          </p:cNvPicPr>
          <p:nvPr/>
        </p:nvPicPr>
        <p:blipFill>
          <a:blip r:embed="rId21" cstate="print"/>
          <a:srcRect/>
          <a:stretch>
            <a:fillRect/>
          </a:stretch>
        </p:blipFill>
        <p:spPr bwMode="auto">
          <a:xfrm>
            <a:off x="8084765" y="3366100"/>
            <a:ext cx="447675" cy="228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grpId="1"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par>
                          <p:cTn id="35" fill="hold">
                            <p:stCondLst>
                              <p:cond delay="500"/>
                            </p:stCondLst>
                            <p:childTnLst>
                              <p:par>
                                <p:cTn id="36" presetID="6" presetClass="emph" presetSubtype="0" fill="hold" grpId="0" nodeType="afterEffect">
                                  <p:stCondLst>
                                    <p:cond delay="0"/>
                                  </p:stCondLst>
                                  <p:childTnLst>
                                    <p:animScale>
                                      <p:cBhvr>
                                        <p:cTn id="37" dur="1000" fill="hold"/>
                                        <p:tgtEl>
                                          <p:spTgt spid="23"/>
                                        </p:tgtEl>
                                      </p:cBhvr>
                                      <p:by x="135000" y="135000"/>
                                    </p:animScale>
                                  </p:childTnLst>
                                </p:cTn>
                              </p:par>
                              <p:par>
                                <p:cTn id="38" presetID="6" presetClass="emph" presetSubtype="0" fill="hold" grpId="0" nodeType="withEffect">
                                  <p:stCondLst>
                                    <p:cond delay="0"/>
                                  </p:stCondLst>
                                  <p:childTnLst>
                                    <p:animScale>
                                      <p:cBhvr>
                                        <p:cTn id="39" dur="1000" fill="hold"/>
                                        <p:tgtEl>
                                          <p:spTgt spid="19"/>
                                        </p:tgtEl>
                                      </p:cBhvr>
                                      <p:by x="135000" y="135000"/>
                                    </p:animScale>
                                  </p:childTnLst>
                                </p:cTn>
                              </p:par>
                              <p:par>
                                <p:cTn id="40" presetID="6" presetClass="emph" presetSubtype="0" fill="hold" grpId="0" nodeType="withEffect">
                                  <p:stCondLst>
                                    <p:cond delay="0"/>
                                  </p:stCondLst>
                                  <p:childTnLst>
                                    <p:animScale>
                                      <p:cBhvr>
                                        <p:cTn id="41" dur="1000" fill="hold"/>
                                        <p:tgtEl>
                                          <p:spTgt spid="20"/>
                                        </p:tgtEl>
                                      </p:cBhvr>
                                      <p:by x="135000" y="135000"/>
                                    </p:animScale>
                                  </p:childTnLst>
                                </p:cTn>
                              </p:par>
                              <p:par>
                                <p:cTn id="42" presetID="6" presetClass="emph" presetSubtype="0" fill="hold" grpId="0" nodeType="withEffect">
                                  <p:stCondLst>
                                    <p:cond delay="0"/>
                                  </p:stCondLst>
                                  <p:childTnLst>
                                    <p:animScale>
                                      <p:cBhvr>
                                        <p:cTn id="43" dur="1000" fill="hold"/>
                                        <p:tgtEl>
                                          <p:spTgt spid="22"/>
                                        </p:tgtEl>
                                      </p:cBhvr>
                                      <p:by x="135000" y="135000"/>
                                    </p:animScale>
                                  </p:childTnLst>
                                </p:cTn>
                              </p:par>
                              <p:par>
                                <p:cTn id="44" presetID="1" presetClass="entr" presetSubtype="0"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19" grpId="1" animBg="1"/>
      <p:bldP spid="20" grpId="0" animBg="1"/>
      <p:bldP spid="20" grpId="1" animBg="1"/>
      <p:bldP spid="21" grpId="0" animBg="1"/>
      <p:bldP spid="22" grpId="0" animBg="1"/>
      <p:bldP spid="22" grpId="1" animBg="1"/>
      <p:bldP spid="23" grpId="0" animBg="1"/>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67495"/>
            <a:ext cx="8858312" cy="1104106"/>
          </a:xfrm>
        </p:spPr>
        <p:txBody>
          <a:bodyPr>
            <a:noAutofit/>
          </a:bodyPr>
          <a:lstStyle/>
          <a:p>
            <a:pPr algn="ctr"/>
            <a:r>
              <a:rPr lang="en-US" b="1" dirty="0" smtClean="0">
                <a:solidFill>
                  <a:schemeClr val="tx1"/>
                </a:solidFill>
                <a:latin typeface="Arial" pitchFamily="34" charset="0"/>
                <a:cs typeface="Arial" pitchFamily="34" charset="0"/>
              </a:rPr>
              <a:t>S3PLH  Algorithm Summary</a:t>
            </a:r>
            <a:endParaRPr lang="en-US" b="1" dirty="0">
              <a:solidFill>
                <a:schemeClr val="tx1"/>
              </a:solidFill>
              <a:latin typeface="Arial" pitchFamily="34" charset="0"/>
              <a:cs typeface="Arial"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1078275" y="1262084"/>
            <a:ext cx="6915151"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jected_dis.png"/>
          <p:cNvPicPr>
            <a:picLocks noChangeAspect="1"/>
          </p:cNvPicPr>
          <p:nvPr/>
        </p:nvPicPr>
        <p:blipFill>
          <a:blip r:embed="rId3" cstate="print"/>
          <a:srcRect/>
          <a:stretch>
            <a:fillRect/>
          </a:stretch>
        </p:blipFill>
        <p:spPr bwMode="auto">
          <a:xfrm>
            <a:off x="596900" y="1500174"/>
            <a:ext cx="7500939" cy="3948112"/>
          </a:xfrm>
          <a:prstGeom prst="rect">
            <a:avLst/>
          </a:prstGeom>
          <a:noFill/>
          <a:ln w="9525">
            <a:noFill/>
            <a:miter lim="800000"/>
            <a:headEnd/>
            <a:tailEnd/>
          </a:ln>
        </p:spPr>
      </p:pic>
      <p:cxnSp>
        <p:nvCxnSpPr>
          <p:cNvPr id="6" name="Straight Connector 5"/>
          <p:cNvCxnSpPr/>
          <p:nvPr/>
        </p:nvCxnSpPr>
        <p:spPr>
          <a:xfrm rot="5400000">
            <a:off x="3001170" y="3680606"/>
            <a:ext cx="3143250" cy="1588"/>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500438" y="3681399"/>
            <a:ext cx="3143250" cy="0"/>
          </a:xfrm>
          <a:prstGeom prst="line">
            <a:avLst/>
          </a:prstGeom>
          <a:ln w="508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500314" y="3681399"/>
            <a:ext cx="3143250" cy="0"/>
          </a:xfrm>
          <a:prstGeom prst="line">
            <a:avLst/>
          </a:prstGeom>
          <a:ln w="508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143126" y="3538524"/>
            <a:ext cx="17145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295902" y="3538525"/>
            <a:ext cx="1704975" cy="95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71938" y="5253025"/>
            <a:ext cx="500063" cy="158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72001" y="5253025"/>
            <a:ext cx="500063" cy="158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cstate="print"/>
          <a:srcRect/>
          <a:stretch>
            <a:fillRect/>
          </a:stretch>
        </p:blipFill>
        <p:spPr bwMode="auto">
          <a:xfrm>
            <a:off x="4106865" y="4860912"/>
            <a:ext cx="428625" cy="252413"/>
          </a:xfrm>
          <a:prstGeom prst="rect">
            <a:avLst/>
          </a:prstGeom>
          <a:noFill/>
          <a:ln w="9525">
            <a:noFill/>
            <a:miter lim="800000"/>
            <a:headEnd/>
            <a:tailEnd/>
          </a:ln>
        </p:spPr>
      </p:pic>
      <p:pic>
        <p:nvPicPr>
          <p:cNvPr id="16" name="Picture 3"/>
          <p:cNvPicPr>
            <a:picLocks noChangeAspect="1" noChangeArrowheads="1"/>
          </p:cNvPicPr>
          <p:nvPr/>
        </p:nvPicPr>
        <p:blipFill>
          <a:blip r:embed="rId5" cstate="print"/>
          <a:srcRect/>
          <a:stretch>
            <a:fillRect/>
          </a:stretch>
        </p:blipFill>
        <p:spPr bwMode="auto">
          <a:xfrm>
            <a:off x="4643438" y="4824399"/>
            <a:ext cx="404812" cy="252412"/>
          </a:xfrm>
          <a:prstGeom prst="rect">
            <a:avLst/>
          </a:prstGeom>
          <a:noFill/>
          <a:ln w="9525">
            <a:noFill/>
            <a:miter lim="800000"/>
            <a:headEnd/>
            <a:tailEnd/>
          </a:ln>
        </p:spPr>
      </p:pic>
      <p:cxnSp>
        <p:nvCxnSpPr>
          <p:cNvPr id="17" name="Straight Connector 16"/>
          <p:cNvCxnSpPr/>
          <p:nvPr/>
        </p:nvCxnSpPr>
        <p:spPr>
          <a:xfrm rot="5400000">
            <a:off x="1072358" y="3683780"/>
            <a:ext cx="3141662" cy="0"/>
          </a:xfrm>
          <a:prstGeom prst="line">
            <a:avLst/>
          </a:prstGeom>
          <a:ln w="508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43126" y="5110150"/>
            <a:ext cx="500063" cy="1587"/>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pic>
        <p:nvPicPr>
          <p:cNvPr id="19" name="Picture 5"/>
          <p:cNvPicPr>
            <a:picLocks noChangeAspect="1" noChangeArrowheads="1"/>
          </p:cNvPicPr>
          <p:nvPr/>
        </p:nvPicPr>
        <p:blipFill>
          <a:blip r:embed="rId6" cstate="print"/>
          <a:srcRect/>
          <a:stretch>
            <a:fillRect/>
          </a:stretch>
        </p:blipFill>
        <p:spPr bwMode="auto">
          <a:xfrm>
            <a:off x="2270596" y="5157886"/>
            <a:ext cx="357188" cy="287338"/>
          </a:xfrm>
          <a:prstGeom prst="rect">
            <a:avLst/>
          </a:prstGeom>
          <a:noFill/>
          <a:ln w="9525">
            <a:noFill/>
            <a:miter lim="800000"/>
            <a:headEnd/>
            <a:tailEnd/>
          </a:ln>
        </p:spPr>
      </p:pic>
      <p:cxnSp>
        <p:nvCxnSpPr>
          <p:cNvPr id="20" name="Straight Connector 19"/>
          <p:cNvCxnSpPr/>
          <p:nvPr/>
        </p:nvCxnSpPr>
        <p:spPr>
          <a:xfrm rot="5400000">
            <a:off x="4929188" y="3709974"/>
            <a:ext cx="3143250" cy="0"/>
          </a:xfrm>
          <a:prstGeom prst="line">
            <a:avLst/>
          </a:prstGeom>
          <a:ln w="50800">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572251" y="5135549"/>
            <a:ext cx="500063" cy="1587"/>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pic>
        <p:nvPicPr>
          <p:cNvPr id="22" name="Picture 7"/>
          <p:cNvPicPr>
            <a:picLocks noChangeAspect="1" noChangeArrowheads="1"/>
          </p:cNvPicPr>
          <p:nvPr/>
        </p:nvPicPr>
        <p:blipFill>
          <a:blip r:embed="rId7" cstate="print"/>
          <a:srcRect/>
          <a:stretch>
            <a:fillRect/>
          </a:stretch>
        </p:blipFill>
        <p:spPr bwMode="auto">
          <a:xfrm>
            <a:off x="6660232" y="5231482"/>
            <a:ext cx="379413" cy="285750"/>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2071671" y="2824151"/>
            <a:ext cx="1714500" cy="390525"/>
          </a:xfrm>
          <a:prstGeom prst="rect">
            <a:avLst/>
          </a:prstGeom>
          <a:noFill/>
          <a:ln w="9525">
            <a:noFill/>
            <a:miter lim="800000"/>
            <a:headEnd/>
            <a:tailEnd/>
          </a:ln>
        </p:spPr>
      </p:pic>
      <p:pic>
        <p:nvPicPr>
          <p:cNvPr id="2051" name="Picture 3"/>
          <p:cNvPicPr>
            <a:picLocks noChangeAspect="1" noChangeArrowheads="1"/>
          </p:cNvPicPr>
          <p:nvPr/>
        </p:nvPicPr>
        <p:blipFill>
          <a:blip r:embed="rId9" cstate="print"/>
          <a:srcRect/>
          <a:stretch>
            <a:fillRect/>
          </a:stretch>
        </p:blipFill>
        <p:spPr bwMode="auto">
          <a:xfrm>
            <a:off x="5143505" y="2752713"/>
            <a:ext cx="1581151" cy="381000"/>
          </a:xfrm>
          <a:prstGeom prst="rect">
            <a:avLst/>
          </a:prstGeom>
          <a:noFill/>
          <a:ln w="9525">
            <a:noFill/>
            <a:miter lim="800000"/>
            <a:headEnd/>
            <a:tailEnd/>
          </a:ln>
        </p:spPr>
      </p:pic>
      <p:sp>
        <p:nvSpPr>
          <p:cNvPr id="2" name="Title 1"/>
          <p:cNvSpPr>
            <a:spLocks noGrp="1"/>
          </p:cNvSpPr>
          <p:nvPr>
            <p:ph type="title"/>
          </p:nvPr>
        </p:nvSpPr>
        <p:spPr>
          <a:xfrm>
            <a:off x="225812" y="267495"/>
            <a:ext cx="8640960" cy="1104106"/>
          </a:xfrm>
        </p:spPr>
        <p:txBody>
          <a:bodyPr>
            <a:noAutofit/>
          </a:bodyPr>
          <a:lstStyle/>
          <a:p>
            <a:pPr algn="ctr"/>
            <a:r>
              <a:rPr lang="en-US" sz="4000" b="1" dirty="0" smtClean="0">
                <a:solidFill>
                  <a:schemeClr val="tx1"/>
                </a:solidFill>
                <a:latin typeface="Arial" pitchFamily="34" charset="0"/>
                <a:cs typeface="Arial" pitchFamily="34" charset="0"/>
              </a:rPr>
              <a:t>Unsupervised Extension (USPH)</a:t>
            </a:r>
            <a:endParaRPr lang="en-US" sz="4000" b="1" dirty="0">
              <a:solidFill>
                <a:schemeClr val="tx1"/>
              </a:solidFill>
              <a:latin typeface="Arial" pitchFamily="34" charset="0"/>
              <a:cs typeface="Arial" pitchFamily="34" charset="0"/>
            </a:endParaRPr>
          </a:p>
        </p:txBody>
      </p:sp>
      <p:sp>
        <p:nvSpPr>
          <p:cNvPr id="5" name="Content Placeholder 4"/>
          <p:cNvSpPr>
            <a:spLocks noGrp="1"/>
          </p:cNvSpPr>
          <p:nvPr>
            <p:ph idx="1"/>
          </p:nvPr>
        </p:nvSpPr>
        <p:spPr>
          <a:xfrm>
            <a:off x="457200" y="1214422"/>
            <a:ext cx="8401080" cy="5429288"/>
          </a:xfrm>
        </p:spPr>
        <p:txBody>
          <a:bodyPr>
            <a:normAutofit/>
          </a:bodyPr>
          <a:lstStyle/>
          <a:p>
            <a:pPr>
              <a:buClr>
                <a:schemeClr val="tx1"/>
              </a:buClr>
              <a:buFont typeface="Wingdings 2" pitchFamily="18" charset="2"/>
              <a:buChar char=""/>
            </a:pPr>
            <a:r>
              <a:rPr lang="en-US" sz="3200" dirty="0" smtClean="0">
                <a:latin typeface="Arial" pitchFamily="34" charset="0"/>
                <a:ea typeface="Arial Unicode MS" pitchFamily="34" charset="-122"/>
                <a:cs typeface="Arial" pitchFamily="34" charset="0"/>
              </a:rPr>
              <a:t>Observation - boundary errors</a:t>
            </a:r>
          </a:p>
        </p:txBody>
      </p:sp>
      <p:pic>
        <p:nvPicPr>
          <p:cNvPr id="2052" name="Picture 4"/>
          <p:cNvPicPr>
            <a:picLocks noChangeAspect="1" noChangeArrowheads="1"/>
          </p:cNvPicPr>
          <p:nvPr/>
        </p:nvPicPr>
        <p:blipFill>
          <a:blip r:embed="rId10" cstate="print"/>
          <a:srcRect/>
          <a:stretch>
            <a:fillRect/>
          </a:stretch>
        </p:blipFill>
        <p:spPr bwMode="auto">
          <a:xfrm>
            <a:off x="1285852" y="5786454"/>
            <a:ext cx="6648451" cy="838200"/>
          </a:xfrm>
          <a:prstGeom prst="rect">
            <a:avLst/>
          </a:prstGeom>
          <a:noFill/>
          <a:ln w="9525">
            <a:noFill/>
            <a:miter lim="800000"/>
            <a:headEnd/>
            <a:tailEnd/>
          </a:ln>
        </p:spPr>
      </p:pic>
      <p:pic>
        <p:nvPicPr>
          <p:cNvPr id="1026" name="Picture 2"/>
          <p:cNvPicPr>
            <a:picLocks noChangeAspect="1" noChangeArrowheads="1"/>
          </p:cNvPicPr>
          <p:nvPr/>
        </p:nvPicPr>
        <p:blipFill>
          <a:blip r:embed="rId11" cstate="print"/>
          <a:srcRect/>
          <a:stretch>
            <a:fillRect/>
          </a:stretch>
        </p:blipFill>
        <p:spPr bwMode="auto">
          <a:xfrm>
            <a:off x="7164288" y="4761192"/>
            <a:ext cx="694737" cy="39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par>
                                <p:cTn id="16" presetID="1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par>
                                <p:cTn id="19" presetID="1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par>
                                <p:cTn id="22" presetID="1"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500"/>
                                        <p:tgtEl>
                                          <p:spTgt spid="8"/>
                                        </p:tgtEl>
                                      </p:cBhvr>
                                    </p:animEffect>
                                  </p:childTnLst>
                                </p:cTn>
                              </p:par>
                              <p:par>
                                <p:cTn id="31" presetID="8"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500"/>
                                        <p:tgtEl>
                                          <p:spTgt spid="7"/>
                                        </p:tgtEl>
                                      </p:cBhvr>
                                    </p:animEffect>
                                  </p:childTnLst>
                                </p:cTn>
                              </p:par>
                              <p:par>
                                <p:cTn id="34" presetID="8"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amond(in)">
                                      <p:cBhvr>
                                        <p:cTn id="36" dur="500"/>
                                        <p:tgtEl>
                                          <p:spTgt spid="13"/>
                                        </p:tgtEl>
                                      </p:cBhvr>
                                    </p:animEffect>
                                  </p:childTnLst>
                                </p:cTn>
                              </p:par>
                              <p:par>
                                <p:cTn id="37" presetID="8"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amond(in)">
                                      <p:cBhvr>
                                        <p:cTn id="39" dur="500"/>
                                        <p:tgtEl>
                                          <p:spTgt spid="14"/>
                                        </p:tgtEl>
                                      </p:cBhvr>
                                    </p:animEffect>
                                  </p:childTnLst>
                                </p:cTn>
                              </p:par>
                              <p:par>
                                <p:cTn id="40" presetID="8"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amond(in)">
                                      <p:cBhvr>
                                        <p:cTn id="42" dur="500"/>
                                        <p:tgtEl>
                                          <p:spTgt spid="15"/>
                                        </p:tgtEl>
                                      </p:cBhvr>
                                    </p:animEffect>
                                  </p:childTnLst>
                                </p:cTn>
                              </p:par>
                              <p:par>
                                <p:cTn id="43" presetID="8"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amond(i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par>
                                <p:cTn id="51" presetID="3" presetClass="entr" presetSubtype="1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par>
                                <p:cTn id="54" presetID="3" presetClass="entr" presetSubtype="1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linds(horizontal)">
                                      <p:cBhvr>
                                        <p:cTn id="56" dur="500"/>
                                        <p:tgtEl>
                                          <p:spTgt spid="17"/>
                                        </p:tgtEl>
                                      </p:cBhvr>
                                    </p:animEffect>
                                  </p:childTnLst>
                                </p:cTn>
                              </p:par>
                              <p:par>
                                <p:cTn id="57" presetID="3" presetClass="entr" presetSubtype="1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linds(horizontal)">
                                      <p:cBhvr>
                                        <p:cTn id="59" dur="500"/>
                                        <p:tgtEl>
                                          <p:spTgt spid="20"/>
                                        </p:tgtEl>
                                      </p:cBhvr>
                                    </p:animEffect>
                                  </p:childTnLst>
                                </p:cTn>
                              </p:par>
                              <p:par>
                                <p:cTn id="60" presetID="3"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par>
                                <p:cTn id="63" presetID="3" presetClass="entr" presetSubtype="1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linds(horizontal)">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2052"/>
                                        </p:tgtEl>
                                        <p:attrNameLst>
                                          <p:attrName>style.visibility</p:attrName>
                                        </p:attrNameLst>
                                      </p:cBhvr>
                                      <p:to>
                                        <p:strVal val="visible"/>
                                      </p:to>
                                    </p:set>
                                    <p:animEffect transition="in" filter="dissolve">
                                      <p:cBhvr>
                                        <p:cTn id="7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21" y="267495"/>
            <a:ext cx="8229600" cy="1104106"/>
          </a:xfrm>
        </p:spPr>
        <p:txBody>
          <a:bodyPr>
            <a:noAutofit/>
          </a:bodyPr>
          <a:lstStyle/>
          <a:p>
            <a:pPr algn="ctr"/>
            <a:r>
              <a:rPr lang="en-US" b="1" dirty="0" smtClean="0">
                <a:solidFill>
                  <a:schemeClr val="tx1"/>
                </a:solidFill>
                <a:latin typeface="Arial" pitchFamily="34" charset="0"/>
                <a:cs typeface="Arial" pitchFamily="34" charset="0"/>
              </a:rPr>
              <a:t>Pseudo Pair-Wise Labels</a:t>
            </a:r>
            <a:endParaRPr lang="en-US" b="1" dirty="0">
              <a:solidFill>
                <a:schemeClr val="tx1"/>
              </a:solidFill>
              <a:latin typeface="Arial" pitchFamily="34" charset="0"/>
              <a:cs typeface="Arial" pitchFamily="34" charset="0"/>
            </a:endParaRPr>
          </a:p>
        </p:txBody>
      </p:sp>
      <p:sp>
        <p:nvSpPr>
          <p:cNvPr id="5" name="Content Placeholder 4"/>
          <p:cNvSpPr>
            <a:spLocks noGrp="1"/>
          </p:cNvSpPr>
          <p:nvPr>
            <p:ph idx="1"/>
          </p:nvPr>
        </p:nvSpPr>
        <p:spPr>
          <a:xfrm>
            <a:off x="457200" y="1428736"/>
            <a:ext cx="8401080" cy="5214974"/>
          </a:xfrm>
        </p:spPr>
        <p:txBody>
          <a:bodyPr>
            <a:normAutofit/>
          </a:bodyPr>
          <a:lstStyle/>
          <a:p>
            <a:pPr>
              <a:buClr>
                <a:schemeClr val="tx1"/>
              </a:buClr>
              <a:buFont typeface="Wingdings 2" pitchFamily="18" charset="2"/>
              <a:buChar char=""/>
            </a:pPr>
            <a:r>
              <a:rPr lang="en-US" sz="2800" dirty="0" smtClean="0">
                <a:latin typeface="Arial" pitchFamily="34" charset="0"/>
                <a:ea typeface="Arial Unicode MS" pitchFamily="34" charset="-122"/>
                <a:cs typeface="Arial" pitchFamily="34" charset="0"/>
              </a:rPr>
              <a:t>Pseudo set of labeled data from </a:t>
            </a:r>
          </a:p>
          <a:p>
            <a:pPr>
              <a:buClr>
                <a:schemeClr val="tx1"/>
              </a:buClr>
              <a:buNone/>
            </a:pPr>
            <a:r>
              <a:rPr lang="en-US" sz="3200" dirty="0" smtClean="0">
                <a:latin typeface="Arial" pitchFamily="34" charset="0"/>
                <a:ea typeface="Arial Unicode MS" pitchFamily="34" charset="-122"/>
                <a:cs typeface="Arial" pitchFamily="34" charset="0"/>
              </a:rPr>
              <a:t>	      </a:t>
            </a:r>
            <a:r>
              <a:rPr lang="en-US" sz="2400" dirty="0" smtClean="0">
                <a:latin typeface="Arial" pitchFamily="34" charset="0"/>
                <a:ea typeface="Arial Unicode MS" pitchFamily="34" charset="-122"/>
                <a:cs typeface="Arial" pitchFamily="34" charset="0"/>
              </a:rPr>
              <a:t>contains all the point pairs:</a:t>
            </a:r>
          </a:p>
          <a:p>
            <a:pPr>
              <a:buClr>
                <a:schemeClr val="tx1"/>
              </a:buClr>
              <a:buNone/>
            </a:pPr>
            <a:endParaRPr lang="en-US" sz="2800" dirty="0" smtClean="0">
              <a:latin typeface="Arial" pitchFamily="34" charset="0"/>
              <a:ea typeface="Arial Unicode MS" pitchFamily="34" charset="-122"/>
              <a:cs typeface="Arial" pitchFamily="34" charset="0"/>
            </a:endParaRPr>
          </a:p>
          <a:p>
            <a:pPr>
              <a:buClr>
                <a:schemeClr val="tx1"/>
              </a:buClr>
              <a:buFont typeface="Wingdings 2" pitchFamily="18" charset="2"/>
              <a:buChar char=""/>
            </a:pPr>
            <a:r>
              <a:rPr lang="en-US" sz="2800" dirty="0" smtClean="0">
                <a:latin typeface="Arial" pitchFamily="34" charset="0"/>
                <a:ea typeface="Arial Unicode MS" pitchFamily="34" charset="-122"/>
                <a:cs typeface="Arial" pitchFamily="34" charset="0"/>
              </a:rPr>
              <a:t>Accordingly, generate a pseudo label matrix</a:t>
            </a:r>
          </a:p>
          <a:p>
            <a:pPr>
              <a:buClr>
                <a:schemeClr val="tx1"/>
              </a:buClr>
              <a:buFont typeface="Wingdings 2" pitchFamily="18" charset="2"/>
              <a:buChar char=""/>
            </a:pPr>
            <a:endParaRPr lang="en-US" sz="2800" dirty="0" smtClean="0">
              <a:latin typeface="Arial" pitchFamily="34" charset="0"/>
              <a:ea typeface="Arial Unicode MS" pitchFamily="34" charset="-122"/>
              <a:cs typeface="Arial" pitchFamily="34" charset="0"/>
            </a:endParaRPr>
          </a:p>
          <a:p>
            <a:pPr>
              <a:buClr>
                <a:schemeClr val="tx1"/>
              </a:buClr>
              <a:buFont typeface="Wingdings 2" pitchFamily="18" charset="2"/>
              <a:buChar char=""/>
            </a:pPr>
            <a:endParaRPr lang="en-US" sz="2800" dirty="0" smtClean="0">
              <a:latin typeface="Arial" pitchFamily="34" charset="0"/>
              <a:ea typeface="Arial Unicode MS" pitchFamily="34" charset="-122"/>
              <a:cs typeface="Arial" pitchFamily="34" charset="0"/>
            </a:endParaRPr>
          </a:p>
          <a:p>
            <a:pPr algn="just">
              <a:buClr>
                <a:schemeClr val="tx1"/>
              </a:buClr>
              <a:buFont typeface="Wingdings 2" pitchFamily="18" charset="2"/>
              <a:buChar char=""/>
            </a:pPr>
            <a:r>
              <a:rPr lang="en-US" sz="2800" dirty="0" smtClean="0">
                <a:latin typeface="Arial" pitchFamily="34" charset="0"/>
                <a:ea typeface="Arial Unicode MS" pitchFamily="34" charset="-122"/>
                <a:cs typeface="Arial" pitchFamily="34" charset="0"/>
              </a:rPr>
              <a:t>Different with SPLH, USPLH generates new pseudo labels and the corresponding label matrix, instead of updating weights of a fixed set of given labels.</a:t>
            </a:r>
          </a:p>
        </p:txBody>
      </p:sp>
      <p:pic>
        <p:nvPicPr>
          <p:cNvPr id="1029" name="Picture 5"/>
          <p:cNvPicPr>
            <a:picLocks noChangeAspect="1" noChangeArrowheads="1"/>
          </p:cNvPicPr>
          <p:nvPr/>
        </p:nvPicPr>
        <p:blipFill>
          <a:blip r:embed="rId3" cstate="print"/>
          <a:srcRect/>
          <a:stretch>
            <a:fillRect/>
          </a:stretch>
        </p:blipFill>
        <p:spPr bwMode="auto">
          <a:xfrm>
            <a:off x="2339752" y="2564944"/>
            <a:ext cx="3881143" cy="2880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1025239" y="2108390"/>
            <a:ext cx="568055" cy="316800"/>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6097335" y="1490586"/>
            <a:ext cx="468000" cy="468000"/>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1828258" y="3711916"/>
            <a:ext cx="854527" cy="396000"/>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2984828" y="3644453"/>
            <a:ext cx="3531388" cy="79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67494"/>
            <a:ext cx="8858312" cy="1104106"/>
          </a:xfrm>
        </p:spPr>
        <p:txBody>
          <a:bodyPr>
            <a:noAutofit/>
          </a:bodyPr>
          <a:lstStyle/>
          <a:p>
            <a:pPr algn="ctr"/>
            <a:r>
              <a:rPr lang="en-US" sz="3600" b="1" dirty="0" smtClean="0">
                <a:solidFill>
                  <a:schemeClr val="tx1"/>
                </a:solidFill>
                <a:latin typeface="Arial" pitchFamily="34" charset="0"/>
                <a:cs typeface="Arial" pitchFamily="34" charset="0"/>
              </a:rPr>
              <a:t>USPLH  Algorithm Summary</a:t>
            </a:r>
            <a:endParaRPr lang="en-US" sz="3600" b="1" dirty="0">
              <a:solidFill>
                <a:schemeClr val="tx1"/>
              </a:solidFill>
              <a:latin typeface="Arial" pitchFamily="34" charset="0"/>
              <a:cs typeface="Arial"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1285852" y="1198785"/>
            <a:ext cx="6896100" cy="5410200"/>
          </a:xfrm>
          <a:prstGeom prst="rect">
            <a:avLst/>
          </a:prstGeom>
          <a:noFill/>
          <a:ln w="9525">
            <a:noFill/>
            <a:miter lim="800000"/>
            <a:headEnd/>
            <a:tailEnd/>
          </a:ln>
        </p:spPr>
      </p:pic>
      <p:sp>
        <p:nvSpPr>
          <p:cNvPr id="8" name="Slide Number Placeholder 16"/>
          <p:cNvSpPr txBox="1">
            <a:spLocks/>
          </p:cNvSpPr>
          <p:nvPr/>
        </p:nvSpPr>
        <p:spPr>
          <a:xfrm>
            <a:off x="8640000" y="6555600"/>
            <a:ext cx="502920" cy="301752"/>
          </a:xfrm>
          <a:prstGeom prst="rect">
            <a:avLst/>
          </a:prstGeom>
        </p:spPr>
        <p:txBody>
          <a:bodyPr vert="horz"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2060"/>
                </a:solidFill>
                <a:effectLst/>
                <a:uLnTx/>
                <a:uFillTx/>
                <a:latin typeface="+mn-lt"/>
                <a:ea typeface="+mn-ea"/>
                <a:cs typeface="+mn-cs"/>
              </a:rPr>
              <a:t>35</a:t>
            </a:r>
            <a:endParaRPr kumimoji="0" lang="en-US" sz="1400" b="1"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Arial" pitchFamily="34" charset="0"/>
                <a:cs typeface="Arial" pitchFamily="34" charset="0"/>
              </a:rPr>
              <a:t>Experiments</a:t>
            </a:r>
            <a:endParaRPr lang="en-US" b="1" dirty="0">
              <a:solidFill>
                <a:schemeClr val="tx1"/>
              </a:solidFill>
              <a:latin typeface="Arial" pitchFamily="34" charset="0"/>
              <a:cs typeface="Arial" pitchFamily="34" charset="0"/>
            </a:endParaRPr>
          </a:p>
        </p:txBody>
      </p:sp>
      <p:sp>
        <p:nvSpPr>
          <p:cNvPr id="5" name="Content Placeholder 4"/>
          <p:cNvSpPr>
            <a:spLocks noGrp="1"/>
          </p:cNvSpPr>
          <p:nvPr>
            <p:ph idx="1"/>
          </p:nvPr>
        </p:nvSpPr>
        <p:spPr>
          <a:xfrm>
            <a:off x="457200" y="1214423"/>
            <a:ext cx="8686800" cy="5286412"/>
          </a:xfrm>
        </p:spPr>
        <p:txBody>
          <a:bodyPr>
            <a:normAutofit/>
          </a:bodyPr>
          <a:lstStyle/>
          <a:p>
            <a:pPr>
              <a:buClr>
                <a:schemeClr val="tx1"/>
              </a:buClr>
              <a:buFont typeface="Wingdings 2" pitchFamily="18" charset="2"/>
              <a:buChar char=""/>
            </a:pPr>
            <a:r>
              <a:rPr lang="en-US" sz="3200" dirty="0" smtClean="0">
                <a:latin typeface="Arial" pitchFamily="34" charset="0"/>
                <a:ea typeface="Arial Unicode MS" pitchFamily="34" charset="-122"/>
                <a:cs typeface="Arial" pitchFamily="34" charset="0"/>
              </a:rPr>
              <a:t>Datasets</a:t>
            </a:r>
          </a:p>
          <a:p>
            <a:pPr marL="626364" lvl="2" indent="-342900">
              <a:buClr>
                <a:schemeClr val="tx1"/>
              </a:buClr>
              <a:buFont typeface="Wingdings" pitchFamily="2" charset="2"/>
              <a:buChar char="Ø"/>
            </a:pPr>
            <a:r>
              <a:rPr lang="en-US" dirty="0" smtClean="0">
                <a:latin typeface="Arial" pitchFamily="34" charset="0"/>
                <a:ea typeface="Arial Unicode MS" pitchFamily="34" charset="-122"/>
                <a:cs typeface="Arial" pitchFamily="34" charset="0"/>
              </a:rPr>
              <a:t>MNIST (70K) – supervised case</a:t>
            </a:r>
          </a:p>
          <a:p>
            <a:pPr marL="626364" lvl="2" indent="-342900">
              <a:buClr>
                <a:schemeClr val="tx1"/>
              </a:buClr>
              <a:buFont typeface="Wingdings" pitchFamily="2" charset="2"/>
              <a:buChar char="Ø"/>
            </a:pPr>
            <a:r>
              <a:rPr lang="en-US" dirty="0" smtClean="0">
                <a:latin typeface="Arial" pitchFamily="34" charset="0"/>
                <a:ea typeface="Arial Unicode MS" pitchFamily="34" charset="-122"/>
                <a:cs typeface="Arial" pitchFamily="34" charset="0"/>
              </a:rPr>
              <a:t>SIFT Data (1 Million SIFT features) – unsupervised case</a:t>
            </a:r>
          </a:p>
          <a:p>
            <a:pPr>
              <a:buClr>
                <a:schemeClr val="tx1"/>
              </a:buClr>
            </a:pPr>
            <a:r>
              <a:rPr lang="en-US" sz="3200" dirty="0" smtClean="0">
                <a:latin typeface="Arial" pitchFamily="34" charset="0"/>
                <a:ea typeface="Arial Unicode MS" pitchFamily="34" charset="-122"/>
                <a:cs typeface="Arial" pitchFamily="34" charset="0"/>
              </a:rPr>
              <a:t>Evaluation protocol</a:t>
            </a:r>
          </a:p>
          <a:p>
            <a:pPr marL="626364" lvl="2" indent="-342900">
              <a:buClr>
                <a:schemeClr val="tx1"/>
              </a:buClr>
              <a:buFont typeface="Wingdings" pitchFamily="2" charset="2"/>
              <a:buChar char="Ø"/>
            </a:pPr>
            <a:r>
              <a:rPr lang="en-US" altLang="zh-CN" dirty="0" smtClean="0">
                <a:latin typeface="Arial" pitchFamily="34" charset="0"/>
                <a:ea typeface="Arial Unicode MS" pitchFamily="34" charset="-122"/>
                <a:cs typeface="Arial" pitchFamily="34" charset="0"/>
              </a:rPr>
              <a:t>Mean Average Precision and Recall</a:t>
            </a:r>
          </a:p>
          <a:p>
            <a:pPr>
              <a:buClr>
                <a:schemeClr val="tx1"/>
              </a:buClr>
            </a:pPr>
            <a:r>
              <a:rPr lang="en-US" sz="3200" dirty="0" smtClean="0">
                <a:latin typeface="Arial" pitchFamily="34" charset="0"/>
                <a:ea typeface="Arial Unicode MS" pitchFamily="34" charset="-122"/>
                <a:cs typeface="Arial" pitchFamily="34" charset="0"/>
              </a:rPr>
              <a:t>Setting of training:</a:t>
            </a:r>
          </a:p>
          <a:p>
            <a:pPr marL="626364" lvl="2" indent="-342900">
              <a:buClr>
                <a:schemeClr val="tx1"/>
              </a:buClr>
              <a:buNone/>
            </a:pPr>
            <a:r>
              <a:rPr lang="en-US" dirty="0" smtClean="0">
                <a:latin typeface="Arial" pitchFamily="34" charset="0"/>
                <a:ea typeface="Arial Unicode MS" pitchFamily="34" charset="-122"/>
                <a:cs typeface="Arial" pitchFamily="34" charset="0"/>
              </a:rPr>
              <a:t>	</a:t>
            </a:r>
            <a:r>
              <a:rPr lang="en-US" sz="2000" dirty="0" smtClean="0">
                <a:latin typeface="Arial" pitchFamily="34" charset="0"/>
                <a:ea typeface="Arial Unicode MS" pitchFamily="34" charset="-122"/>
                <a:cs typeface="Arial" pitchFamily="34" charset="0"/>
              </a:rPr>
              <a:t>MNIST data</a:t>
            </a:r>
          </a:p>
          <a:p>
            <a:pPr marL="626364" lvl="2" indent="-342900">
              <a:buClr>
                <a:schemeClr val="tx1"/>
              </a:buClr>
              <a:buNone/>
            </a:pPr>
            <a:r>
              <a:rPr lang="en-US" sz="2000" dirty="0" smtClean="0">
                <a:latin typeface="Arial" pitchFamily="34" charset="0"/>
                <a:ea typeface="Arial Unicode MS" pitchFamily="34" charset="-122"/>
                <a:cs typeface="Arial" pitchFamily="34" charset="0"/>
              </a:rPr>
              <a:t>		semi-supervised: 1K labeled samples for training, 1K for query test</a:t>
            </a:r>
          </a:p>
          <a:p>
            <a:pPr marL="626364" lvl="2" indent="-342900">
              <a:buClr>
                <a:schemeClr val="tx1"/>
              </a:buClr>
              <a:buNone/>
            </a:pPr>
            <a:r>
              <a:rPr lang="en-US" sz="2000" dirty="0" smtClean="0">
                <a:latin typeface="Arial" pitchFamily="34" charset="0"/>
                <a:ea typeface="Arial Unicode MS" pitchFamily="34" charset="-122"/>
                <a:cs typeface="Arial" pitchFamily="34" charset="0"/>
              </a:rPr>
              <a:t>	</a:t>
            </a:r>
            <a:r>
              <a:rPr lang="en-US" altLang="zh-CN" sz="2000" dirty="0" smtClean="0">
                <a:latin typeface="Arial" pitchFamily="34" charset="0"/>
                <a:ea typeface="Arial Unicode MS" pitchFamily="34" charset="-122"/>
                <a:cs typeface="Arial" pitchFamily="34" charset="0"/>
              </a:rPr>
              <a:t> SIFT Data </a:t>
            </a:r>
            <a:endParaRPr lang="en-US" sz="2000" dirty="0" smtClean="0">
              <a:latin typeface="Arial" pitchFamily="34" charset="0"/>
              <a:ea typeface="Arial Unicode MS" pitchFamily="34" charset="-122"/>
              <a:cs typeface="Arial" pitchFamily="34" charset="0"/>
            </a:endParaRPr>
          </a:p>
          <a:p>
            <a:pPr marL="626364" lvl="2" indent="-342900">
              <a:buClr>
                <a:schemeClr val="tx1"/>
              </a:buClr>
              <a:buNone/>
            </a:pPr>
            <a:r>
              <a:rPr lang="en-US" sz="2000" dirty="0" smtClean="0">
                <a:latin typeface="Arial" pitchFamily="34" charset="0"/>
                <a:ea typeface="Arial Unicode MS" pitchFamily="34" charset="-122"/>
                <a:cs typeface="Arial" pitchFamily="34" charset="0"/>
              </a:rPr>
              <a:t>		unsupervised: 2K pseudo labels for training, 10K for query test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507288" cy="4857328"/>
          </a:xfrm>
        </p:spPr>
        <p:txBody>
          <a:bodyPr>
            <a:normAutofit/>
          </a:bodyPr>
          <a:lstStyle/>
          <a:p>
            <a:pPr algn="just">
              <a:buClr>
                <a:schemeClr val="tx1"/>
              </a:buClr>
            </a:pPr>
            <a:r>
              <a:rPr lang="en-US" altLang="zh-CN" sz="2800" dirty="0" smtClean="0">
                <a:latin typeface="Arial" pitchFamily="34" charset="0"/>
                <a:cs typeface="Arial" pitchFamily="34" charset="0"/>
              </a:rPr>
              <a:t>Nearest neighbor search in large databases with high dimensional points is important (e.g. image/video/document retrieval)</a:t>
            </a:r>
          </a:p>
          <a:p>
            <a:pPr algn="just">
              <a:buClr>
                <a:schemeClr val="tx1"/>
              </a:buClr>
            </a:pPr>
            <a:r>
              <a:rPr lang="en-US" altLang="zh-CN" sz="2800" dirty="0" smtClean="0">
                <a:latin typeface="Arial" pitchFamily="34" charset="0"/>
                <a:cs typeface="Arial" pitchFamily="34" charset="0"/>
              </a:rPr>
              <a:t>Exact search not practical </a:t>
            </a:r>
          </a:p>
          <a:p>
            <a:pPr lvl="1">
              <a:buClr>
                <a:schemeClr val="tx1"/>
              </a:buClr>
              <a:buFont typeface="Wingdings" pitchFamily="2" charset="2"/>
              <a:buChar char="Ø"/>
            </a:pPr>
            <a:r>
              <a:rPr lang="en-US" altLang="zh-CN" sz="2200" dirty="0" smtClean="0">
                <a:latin typeface="Arial" pitchFamily="34" charset="0"/>
                <a:cs typeface="Arial" pitchFamily="34" charset="0"/>
              </a:rPr>
              <a:t>Computational cost</a:t>
            </a:r>
          </a:p>
          <a:p>
            <a:pPr lvl="1">
              <a:buClr>
                <a:schemeClr val="tx1"/>
              </a:buClr>
              <a:buFont typeface="Wingdings" pitchFamily="2" charset="2"/>
              <a:buChar char="Ø"/>
            </a:pPr>
            <a:r>
              <a:rPr lang="en-US" altLang="zh-CN" sz="2200" dirty="0" smtClean="0">
                <a:latin typeface="Arial" pitchFamily="34" charset="0"/>
                <a:cs typeface="Arial" pitchFamily="34" charset="0"/>
              </a:rPr>
              <a:t>Storage cost (need to store original data points)</a:t>
            </a:r>
          </a:p>
          <a:p>
            <a:pPr>
              <a:buClr>
                <a:schemeClr val="tx1"/>
              </a:buClr>
            </a:pPr>
            <a:r>
              <a:rPr lang="en-US" altLang="zh-CN" sz="2800" dirty="0" smtClean="0">
                <a:latin typeface="Arial" pitchFamily="34" charset="0"/>
                <a:cs typeface="Arial" pitchFamily="34" charset="0"/>
              </a:rPr>
              <a:t>Approximate nearest neighbor (ANN)</a:t>
            </a:r>
            <a:endParaRPr lang="en-US" altLang="zh-CN" dirty="0" smtClean="0"/>
          </a:p>
          <a:p>
            <a:pPr lvl="1">
              <a:buClr>
                <a:schemeClr val="tx1"/>
              </a:buClr>
              <a:buFont typeface="Wingdings" pitchFamily="2" charset="2"/>
              <a:buChar char="Ø"/>
            </a:pPr>
            <a:r>
              <a:rPr lang="en-US" altLang="zh-CN" dirty="0" smtClean="0">
                <a:latin typeface="Arial" pitchFamily="34" charset="0"/>
                <a:cs typeface="Arial" pitchFamily="34" charset="0"/>
              </a:rPr>
              <a:t>T</a:t>
            </a:r>
            <a:r>
              <a:rPr lang="en-US" altLang="zh-CN" sz="2400" dirty="0" smtClean="0">
                <a:latin typeface="Arial" pitchFamily="34" charset="0"/>
                <a:cs typeface="Arial" pitchFamily="34" charset="0"/>
              </a:rPr>
              <a:t>ree approaches (KD tree, metric tree, ball tree, … )</a:t>
            </a:r>
          </a:p>
          <a:p>
            <a:pPr lvl="1">
              <a:buClr>
                <a:schemeClr val="tx1"/>
              </a:buClr>
              <a:buFont typeface="Wingdings" pitchFamily="2" charset="2"/>
              <a:buChar char="Ø"/>
            </a:pPr>
            <a:r>
              <a:rPr lang="en-US" altLang="zh-CN" sz="2400" dirty="0" smtClean="0">
                <a:latin typeface="Arial" pitchFamily="34" charset="0"/>
                <a:cs typeface="Arial" pitchFamily="34" charset="0"/>
              </a:rPr>
              <a:t>Hashing methods (locality sensitive hashing, spectral hashing, …)</a:t>
            </a:r>
            <a:endParaRPr lang="zh-CN" altLang="en-US" dirty="0"/>
          </a:p>
        </p:txBody>
      </p:sp>
      <p:sp>
        <p:nvSpPr>
          <p:cNvPr id="3" name="Title 2"/>
          <p:cNvSpPr>
            <a:spLocks noGrp="1"/>
          </p:cNvSpPr>
          <p:nvPr>
            <p:ph type="title"/>
          </p:nvPr>
        </p:nvSpPr>
        <p:spPr>
          <a:xfrm>
            <a:off x="272000" y="452694"/>
            <a:ext cx="8229600" cy="1104106"/>
          </a:xfrm>
        </p:spPr>
        <p:txBody>
          <a:bodyPr/>
          <a:lstStyle/>
          <a:p>
            <a:pPr algn="ctr"/>
            <a:r>
              <a:rPr lang="en-US" altLang="zh-CN" b="1" dirty="0" smtClean="0">
                <a:solidFill>
                  <a:schemeClr val="tx1"/>
                </a:solidFill>
                <a:latin typeface="Arial" pitchFamily="34" charset="0"/>
                <a:cs typeface="Arial" pitchFamily="34" charset="0"/>
              </a:rPr>
              <a:t>Nearest Neighbor Search</a:t>
            </a:r>
            <a:endParaRPr lang="zh-CN" altLang="en-US"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latin typeface="Arial" pitchFamily="34" charset="0"/>
                <a:cs typeface="Arial" pitchFamily="34" charset="0"/>
              </a:rPr>
              <a:t>MNIST Digits</a:t>
            </a:r>
            <a:endParaRPr lang="en-US" sz="4400" b="1" dirty="0">
              <a:solidFill>
                <a:schemeClr val="tx1"/>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7396197" y="100782"/>
            <a:ext cx="1604961" cy="1613707"/>
          </a:xfrm>
          <a:prstGeom prst="rect">
            <a:avLst/>
          </a:prstGeom>
          <a:noFill/>
          <a:ln w="9525">
            <a:noFill/>
            <a:miter lim="800000"/>
            <a:headEnd/>
            <a:tailEnd/>
          </a:ln>
        </p:spPr>
      </p:pic>
      <p:pic>
        <p:nvPicPr>
          <p:cNvPr id="14" name="Picture 13" descr="MNIST_MAP_7methods.jpg"/>
          <p:cNvPicPr>
            <a:picLocks/>
          </p:cNvPicPr>
          <p:nvPr/>
        </p:nvPicPr>
        <p:blipFill>
          <a:blip r:embed="rId4" cstate="print"/>
          <a:stretch>
            <a:fillRect/>
          </a:stretch>
        </p:blipFill>
        <p:spPr>
          <a:xfrm>
            <a:off x="1979712" y="1340768"/>
            <a:ext cx="4320000" cy="2520000"/>
          </a:xfrm>
          <a:prstGeom prst="rect">
            <a:avLst/>
          </a:prstGeom>
        </p:spPr>
      </p:pic>
      <p:pic>
        <p:nvPicPr>
          <p:cNvPr id="12" name="Picture 11" descr="MNIST_Recall_7meth_48bit.jpg"/>
          <p:cNvPicPr>
            <a:picLocks/>
          </p:cNvPicPr>
          <p:nvPr/>
        </p:nvPicPr>
        <p:blipFill>
          <a:blip r:embed="rId5" cstate="print"/>
          <a:stretch>
            <a:fillRect/>
          </a:stretch>
        </p:blipFill>
        <p:spPr>
          <a:xfrm>
            <a:off x="1979712" y="3933336"/>
            <a:ext cx="4320000" cy="2520000"/>
          </a:xfrm>
          <a:prstGeom prst="rect">
            <a:avLst/>
          </a:prstGeom>
        </p:spPr>
      </p:pic>
      <p:sp>
        <p:nvSpPr>
          <p:cNvPr id="10" name="Rectangle 9"/>
          <p:cNvSpPr/>
          <p:nvPr/>
        </p:nvSpPr>
        <p:spPr>
          <a:xfrm>
            <a:off x="3275856" y="6444044"/>
            <a:ext cx="2276585" cy="369332"/>
          </a:xfrm>
          <a:prstGeom prst="rect">
            <a:avLst/>
          </a:prstGeom>
        </p:spPr>
        <p:txBody>
          <a:bodyPr wrap="none">
            <a:spAutoFit/>
          </a:bodyPr>
          <a:lstStyle/>
          <a:p>
            <a:r>
              <a:rPr lang="en-US" altLang="zh-CN" b="1" dirty="0" smtClean="0"/>
              <a:t>48-bit Recall curve</a:t>
            </a:r>
            <a:endParaRPr lang="zh-CN" alt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5" y="267495"/>
            <a:ext cx="8229600" cy="1104106"/>
          </a:xfrm>
        </p:spPr>
        <p:txBody>
          <a:bodyPr>
            <a:normAutofit/>
          </a:bodyPr>
          <a:lstStyle/>
          <a:p>
            <a:pPr algn="ctr"/>
            <a:r>
              <a:rPr lang="en-US" sz="4400" b="1" dirty="0" smtClean="0">
                <a:solidFill>
                  <a:schemeClr val="tx1"/>
                </a:solidFill>
                <a:latin typeface="Arial" pitchFamily="34" charset="0"/>
                <a:cs typeface="Arial" pitchFamily="34" charset="0"/>
              </a:rPr>
              <a:t>Training and Test Time</a:t>
            </a:r>
            <a:endParaRPr lang="en-US" sz="4400" b="1" dirty="0">
              <a:solidFill>
                <a:schemeClr val="tx1"/>
              </a:solidFill>
              <a:latin typeface="Arial" pitchFamily="34" charset="0"/>
              <a:cs typeface="Arial" pitchFamily="34" charset="0"/>
            </a:endParaRPr>
          </a:p>
        </p:txBody>
      </p:sp>
      <p:pic>
        <p:nvPicPr>
          <p:cNvPr id="9" name="Picture 8" descr="MNIST_TestT_7methods.jpg"/>
          <p:cNvPicPr>
            <a:picLocks/>
          </p:cNvPicPr>
          <p:nvPr/>
        </p:nvPicPr>
        <p:blipFill>
          <a:blip r:embed="rId3" cstate="print"/>
          <a:stretch>
            <a:fillRect/>
          </a:stretch>
        </p:blipFill>
        <p:spPr>
          <a:xfrm>
            <a:off x="2160000" y="4068000"/>
            <a:ext cx="5400000" cy="2520000"/>
          </a:xfrm>
          <a:prstGeom prst="rect">
            <a:avLst/>
          </a:prstGeom>
        </p:spPr>
      </p:pic>
      <p:pic>
        <p:nvPicPr>
          <p:cNvPr id="11" name="Picture 10" descr="MNIST_TrainT_7methods.jpg"/>
          <p:cNvPicPr>
            <a:picLocks/>
          </p:cNvPicPr>
          <p:nvPr/>
        </p:nvPicPr>
        <p:blipFill>
          <a:blip r:embed="rId4" cstate="print"/>
          <a:stretch>
            <a:fillRect/>
          </a:stretch>
        </p:blipFill>
        <p:spPr>
          <a:xfrm>
            <a:off x="2160000" y="1440000"/>
            <a:ext cx="5400000" cy="252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tx1"/>
                </a:solidFill>
                <a:latin typeface="Arial" pitchFamily="34" charset="0"/>
                <a:cs typeface="Arial" pitchFamily="34" charset="0"/>
              </a:rPr>
              <a:t>SIFT 1 Million Data</a:t>
            </a:r>
            <a:endParaRPr lang="en-US" b="1" dirty="0">
              <a:solidFill>
                <a:schemeClr val="tx1"/>
              </a:solidFill>
              <a:latin typeface="Arial" pitchFamily="34" charset="0"/>
              <a:cs typeface="Arial" pitchFamily="34" charset="0"/>
            </a:endParaRPr>
          </a:p>
        </p:txBody>
      </p:sp>
      <p:pic>
        <p:nvPicPr>
          <p:cNvPr id="9" name="Picture 8" descr="SIFT_MAP_5methods.jpg"/>
          <p:cNvPicPr>
            <a:picLocks/>
          </p:cNvPicPr>
          <p:nvPr/>
        </p:nvPicPr>
        <p:blipFill>
          <a:blip r:embed="rId3" cstate="print"/>
          <a:stretch>
            <a:fillRect/>
          </a:stretch>
        </p:blipFill>
        <p:spPr>
          <a:xfrm>
            <a:off x="2627784" y="1268760"/>
            <a:ext cx="4320000" cy="2520000"/>
          </a:xfrm>
          <a:prstGeom prst="rect">
            <a:avLst/>
          </a:prstGeom>
        </p:spPr>
      </p:pic>
      <p:sp>
        <p:nvSpPr>
          <p:cNvPr id="13" name="Rectangle 12"/>
          <p:cNvSpPr/>
          <p:nvPr/>
        </p:nvSpPr>
        <p:spPr>
          <a:xfrm>
            <a:off x="3793450" y="6381053"/>
            <a:ext cx="2276585" cy="369332"/>
          </a:xfrm>
          <a:prstGeom prst="rect">
            <a:avLst/>
          </a:prstGeom>
        </p:spPr>
        <p:txBody>
          <a:bodyPr wrap="none">
            <a:spAutoFit/>
          </a:bodyPr>
          <a:lstStyle/>
          <a:p>
            <a:r>
              <a:rPr lang="en-US" altLang="zh-CN" b="1" dirty="0" smtClean="0"/>
              <a:t>48-bit Recall curve</a:t>
            </a:r>
            <a:endParaRPr lang="zh-CN" altLang="en-US" b="1" dirty="0"/>
          </a:p>
        </p:txBody>
      </p:sp>
      <p:pic>
        <p:nvPicPr>
          <p:cNvPr id="16" name="Picture 15" descr="SIFT_Recall_5meth_48bit.jpg"/>
          <p:cNvPicPr>
            <a:picLocks/>
          </p:cNvPicPr>
          <p:nvPr/>
        </p:nvPicPr>
        <p:blipFill>
          <a:blip r:embed="rId4" cstate="print"/>
          <a:stretch>
            <a:fillRect/>
          </a:stretch>
        </p:blipFill>
        <p:spPr>
          <a:xfrm>
            <a:off x="2627784" y="3916365"/>
            <a:ext cx="4320000" cy="2520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524000"/>
            <a:ext cx="8501123" cy="4929336"/>
          </a:xfrm>
        </p:spPr>
        <p:txBody>
          <a:bodyPr>
            <a:normAutofit/>
          </a:bodyPr>
          <a:lstStyle/>
          <a:p>
            <a:pPr algn="just">
              <a:buClr>
                <a:schemeClr val="tx1"/>
              </a:buClr>
            </a:pPr>
            <a:r>
              <a:rPr lang="en-US" altLang="zh-CN" sz="3200" dirty="0" smtClean="0">
                <a:latin typeface="Arial" pitchFamily="34" charset="0"/>
                <a:cs typeface="Arial" pitchFamily="34" charset="0"/>
              </a:rPr>
              <a:t>Summary and contributions</a:t>
            </a:r>
          </a:p>
          <a:p>
            <a:pPr lvl="1">
              <a:buClr>
                <a:schemeClr val="tx1"/>
              </a:buClr>
              <a:buFont typeface="Wingdings" pitchFamily="2" charset="2"/>
              <a:buChar char="Ø"/>
            </a:pPr>
            <a:r>
              <a:rPr lang="en-US" altLang="zh-CN" sz="2400" dirty="0" smtClean="0">
                <a:latin typeface="Arial" pitchFamily="34" charset="0"/>
                <a:ea typeface="Arial Unicode MS" pitchFamily="34" charset="-122"/>
                <a:cs typeface="Arial" pitchFamily="34" charset="0"/>
              </a:rPr>
              <a:t>A semi-supervised paradigm for hashing learning (Empirical risk with information theoretic regularization);</a:t>
            </a:r>
          </a:p>
          <a:p>
            <a:pPr lvl="1">
              <a:buClr>
                <a:schemeClr val="tx1"/>
              </a:buClr>
              <a:buFont typeface="Wingdings" pitchFamily="2" charset="2"/>
              <a:buChar char="Ø"/>
            </a:pPr>
            <a:r>
              <a:rPr lang="en-US" altLang="zh-CN" sz="2400" dirty="0" smtClean="0">
                <a:latin typeface="Arial" pitchFamily="34" charset="0"/>
                <a:ea typeface="Arial Unicode MS" pitchFamily="34" charset="-122"/>
                <a:cs typeface="Arial" pitchFamily="34" charset="0"/>
              </a:rPr>
              <a:t>Sequential learning idea for error correction;</a:t>
            </a:r>
          </a:p>
          <a:p>
            <a:pPr lvl="1">
              <a:buClr>
                <a:schemeClr val="tx1"/>
              </a:buClr>
              <a:buFont typeface="Wingdings" pitchFamily="2" charset="2"/>
              <a:buChar char="Ø"/>
            </a:pPr>
            <a:r>
              <a:rPr lang="en-US" altLang="zh-CN" sz="2400" dirty="0" smtClean="0">
                <a:latin typeface="Arial" pitchFamily="34" charset="0"/>
                <a:ea typeface="Arial Unicode MS" pitchFamily="34" charset="-122"/>
                <a:cs typeface="Arial" pitchFamily="34" charset="0"/>
              </a:rPr>
              <a:t>Extension of unsupervised case;</a:t>
            </a:r>
          </a:p>
          <a:p>
            <a:pPr lvl="1">
              <a:buClr>
                <a:schemeClr val="tx1"/>
              </a:buClr>
              <a:buFont typeface="Wingdings" pitchFamily="2" charset="2"/>
              <a:buChar char="Ø"/>
            </a:pPr>
            <a:r>
              <a:rPr lang="en-US" altLang="zh-CN" sz="2400" dirty="0" smtClean="0">
                <a:latin typeface="Arial" pitchFamily="34" charset="0"/>
                <a:ea typeface="Arial Unicode MS" pitchFamily="34" charset="-122"/>
                <a:cs typeface="Arial" pitchFamily="34" charset="0"/>
              </a:rPr>
              <a:t>Easy implementation and highly scalable;</a:t>
            </a:r>
            <a:endParaRPr lang="en-US" altLang="zh-CN" dirty="0" smtClean="0">
              <a:latin typeface="Arial" pitchFamily="34" charset="0"/>
              <a:cs typeface="Arial" pitchFamily="34" charset="0"/>
            </a:endParaRPr>
          </a:p>
          <a:p>
            <a:pPr>
              <a:buClr>
                <a:schemeClr val="tx1"/>
              </a:buClr>
            </a:pPr>
            <a:r>
              <a:rPr lang="en-US" altLang="zh-CN" sz="3200" dirty="0" smtClean="0">
                <a:latin typeface="Arial" pitchFamily="34" charset="0"/>
                <a:cs typeface="Arial" pitchFamily="34" charset="0"/>
              </a:rPr>
              <a:t>Future work</a:t>
            </a:r>
            <a:endParaRPr lang="en-US" altLang="zh-CN" sz="3200" dirty="0" smtClean="0">
              <a:latin typeface="Arial" pitchFamily="34" charset="0"/>
              <a:ea typeface="Arial Unicode MS" pitchFamily="34" charset="-122"/>
              <a:cs typeface="Arial" pitchFamily="34" charset="0"/>
            </a:endParaRPr>
          </a:p>
          <a:p>
            <a:pPr lvl="1">
              <a:buClr>
                <a:schemeClr val="tx1"/>
              </a:buClr>
              <a:buFont typeface="Wingdings" pitchFamily="2" charset="2"/>
              <a:buChar char="Ø"/>
            </a:pPr>
            <a:r>
              <a:rPr lang="en-US" altLang="zh-CN" sz="2400" dirty="0" smtClean="0">
                <a:latin typeface="Arial" pitchFamily="34" charset="0"/>
                <a:ea typeface="Arial Unicode MS" pitchFamily="34" charset="-122"/>
                <a:cs typeface="Arial" pitchFamily="34" charset="0"/>
              </a:rPr>
              <a:t>Theoretical analysis of performance guarantee</a:t>
            </a:r>
          </a:p>
          <a:p>
            <a:pPr lvl="1">
              <a:buClr>
                <a:schemeClr val="tx1"/>
              </a:buClr>
              <a:buFont typeface="Wingdings" pitchFamily="2" charset="2"/>
              <a:buChar char="Ø"/>
            </a:pPr>
            <a:r>
              <a:rPr lang="en-US" altLang="zh-CN" sz="2400" dirty="0" smtClean="0">
                <a:latin typeface="Arial" pitchFamily="34" charset="0"/>
                <a:ea typeface="Arial Unicode MS" pitchFamily="34" charset="-122"/>
                <a:cs typeface="Arial" pitchFamily="34" charset="0"/>
              </a:rPr>
              <a:t>Weighted hamming embedding</a:t>
            </a:r>
            <a:endParaRPr lang="en-US" altLang="zh-CN" dirty="0" smtClean="0">
              <a:latin typeface="Arial" pitchFamily="34" charset="0"/>
              <a:cs typeface="Arial" pitchFamily="34" charset="0"/>
            </a:endParaRPr>
          </a:p>
          <a:p>
            <a:pPr>
              <a:buClr>
                <a:srgbClr val="002060"/>
              </a:buClr>
              <a:buNone/>
            </a:pPr>
            <a:endParaRPr lang="en-US" altLang="zh-CN" sz="2800" dirty="0" smtClean="0">
              <a:latin typeface="Arial" pitchFamily="34" charset="0"/>
              <a:cs typeface="Arial" pitchFamily="34" charset="0"/>
            </a:endParaRPr>
          </a:p>
          <a:p>
            <a:pPr>
              <a:buClr>
                <a:srgbClr val="002060"/>
              </a:buClr>
            </a:pPr>
            <a:endParaRPr lang="en-US" altLang="zh-CN" dirty="0" smtClean="0"/>
          </a:p>
          <a:p>
            <a:pPr>
              <a:buClr>
                <a:srgbClr val="002060"/>
              </a:buClr>
              <a:buNone/>
            </a:pPr>
            <a:endParaRPr lang="zh-CN" altLang="en-US" dirty="0"/>
          </a:p>
        </p:txBody>
      </p:sp>
      <p:sp>
        <p:nvSpPr>
          <p:cNvPr id="3" name="Title 2"/>
          <p:cNvSpPr>
            <a:spLocks noGrp="1"/>
          </p:cNvSpPr>
          <p:nvPr>
            <p:ph type="title"/>
          </p:nvPr>
        </p:nvSpPr>
        <p:spPr>
          <a:xfrm>
            <a:off x="272000" y="452694"/>
            <a:ext cx="8229600" cy="1104106"/>
          </a:xfrm>
        </p:spPr>
        <p:txBody>
          <a:bodyPr/>
          <a:lstStyle/>
          <a:p>
            <a:pPr algn="ctr"/>
            <a:r>
              <a:rPr lang="en-US" altLang="zh-CN" b="1" dirty="0" smtClean="0">
                <a:solidFill>
                  <a:schemeClr val="tx1"/>
                </a:solidFill>
                <a:latin typeface="Arial" pitchFamily="34" charset="0"/>
                <a:cs typeface="Arial" pitchFamily="34" charset="0"/>
              </a:rPr>
              <a:t>Summary and Conclusion</a:t>
            </a:r>
            <a:endParaRPr lang="zh-CN" altLang="en-US"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71613"/>
            <a:ext cx="8401080" cy="3500462"/>
          </a:xfrm>
        </p:spPr>
        <p:txBody>
          <a:bodyPr>
            <a:normAutofit/>
          </a:bodyPr>
          <a:lstStyle/>
          <a:p>
            <a:pPr lvl="0" algn="ctr">
              <a:buNone/>
              <a:defRPr/>
            </a:pPr>
            <a:endParaRPr lang="en-US" altLang="zh-CN" sz="6000" b="1" dirty="0" smtClean="0">
              <a:ln w="6350">
                <a:noFill/>
              </a:ln>
              <a:latin typeface="Times New Roman" pitchFamily="18" charset="0"/>
              <a:cs typeface="Times New Roman" pitchFamily="18" charset="0"/>
            </a:endParaRPr>
          </a:p>
          <a:p>
            <a:pPr lvl="0" algn="ctr">
              <a:buNone/>
              <a:defRPr/>
            </a:pPr>
            <a:r>
              <a:rPr lang="en-US" altLang="zh-CN" sz="6000" b="1" dirty="0" smtClean="0">
                <a:ln w="6350">
                  <a:noFill/>
                </a:ln>
                <a:latin typeface="Times New Roman" pitchFamily="18" charset="0"/>
                <a:cs typeface="Times New Roman" pitchFamily="18" charset="0"/>
              </a:rPr>
              <a:t>Thank you!</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85860"/>
            <a:ext cx="8643998" cy="5286412"/>
          </a:xfrm>
        </p:spPr>
        <p:txBody>
          <a:bodyPr>
            <a:normAutofit/>
          </a:bodyPr>
          <a:lstStyle/>
          <a:p>
            <a:pPr>
              <a:buClr>
                <a:schemeClr val="tx1"/>
              </a:buClr>
            </a:pPr>
            <a:r>
              <a:rPr lang="en-US" altLang="zh-CN" sz="3200" dirty="0" err="1" smtClean="0">
                <a:latin typeface="Arial" pitchFamily="34" charset="0"/>
                <a:cs typeface="Arial" pitchFamily="34" charset="0"/>
              </a:rPr>
              <a:t>Hyperplane</a:t>
            </a:r>
            <a:r>
              <a:rPr lang="en-US" altLang="zh-CN" sz="3200" dirty="0" smtClean="0">
                <a:latin typeface="Arial" pitchFamily="34" charset="0"/>
                <a:cs typeface="Arial" pitchFamily="34" charset="0"/>
              </a:rPr>
              <a:t> partitioning</a:t>
            </a:r>
            <a:endParaRPr lang="en-US" altLang="zh-CN" sz="3200" i="1" dirty="0" smtClean="0">
              <a:latin typeface="Arial" pitchFamily="34" charset="0"/>
              <a:cs typeface="Arial" pitchFamily="34" charset="0"/>
            </a:endParaRPr>
          </a:p>
          <a:p>
            <a:pPr>
              <a:buClr>
                <a:schemeClr val="tx1"/>
              </a:buClr>
            </a:pPr>
            <a:endParaRPr lang="en-US" altLang="zh-CN" sz="2800" i="1" dirty="0" smtClean="0">
              <a:solidFill>
                <a:srgbClr val="002060"/>
              </a:solidFill>
              <a:latin typeface="Arial" pitchFamily="34" charset="0"/>
              <a:cs typeface="Arial" pitchFamily="34" charset="0"/>
            </a:endParaRPr>
          </a:p>
          <a:p>
            <a:pPr>
              <a:buClr>
                <a:schemeClr val="tx1"/>
              </a:buClr>
            </a:pPr>
            <a:endParaRPr lang="en-US" altLang="zh-CN" sz="2800" dirty="0" smtClean="0">
              <a:solidFill>
                <a:srgbClr val="002060"/>
              </a:solidFill>
              <a:latin typeface="Arial" pitchFamily="34" charset="0"/>
              <a:cs typeface="Arial" pitchFamily="34" charset="0"/>
            </a:endParaRPr>
          </a:p>
          <a:p>
            <a:pPr>
              <a:buClr>
                <a:schemeClr val="tx1"/>
              </a:buClr>
              <a:buNone/>
            </a:pPr>
            <a:endParaRPr lang="en-US" altLang="zh-CN" sz="2800" dirty="0" smtClean="0">
              <a:solidFill>
                <a:srgbClr val="002060"/>
              </a:solidFill>
              <a:latin typeface="Arial" pitchFamily="34" charset="0"/>
              <a:cs typeface="Arial" pitchFamily="34" charset="0"/>
            </a:endParaRPr>
          </a:p>
          <a:p>
            <a:pPr>
              <a:buClr>
                <a:schemeClr val="tx1"/>
              </a:buClr>
              <a:buNone/>
            </a:pPr>
            <a:endParaRPr lang="en-US" altLang="zh-CN" sz="2800" dirty="0" smtClean="0">
              <a:solidFill>
                <a:srgbClr val="002060"/>
              </a:solidFill>
              <a:latin typeface="Arial" pitchFamily="34" charset="0"/>
              <a:cs typeface="Arial" pitchFamily="34" charset="0"/>
            </a:endParaRPr>
          </a:p>
          <a:p>
            <a:pPr>
              <a:buClr>
                <a:schemeClr val="tx1"/>
              </a:buClr>
              <a:buNone/>
            </a:pPr>
            <a:endParaRPr lang="en-US" altLang="zh-CN" sz="2800" dirty="0" smtClean="0">
              <a:solidFill>
                <a:srgbClr val="002060"/>
              </a:solidFill>
              <a:latin typeface="Arial" pitchFamily="34" charset="0"/>
              <a:cs typeface="Arial" pitchFamily="34" charset="0"/>
            </a:endParaRPr>
          </a:p>
          <a:p>
            <a:pPr>
              <a:buClr>
                <a:schemeClr val="tx1"/>
              </a:buClr>
              <a:buNone/>
            </a:pPr>
            <a:endParaRPr lang="en-US" altLang="zh-CN" sz="2800" dirty="0" smtClean="0">
              <a:solidFill>
                <a:srgbClr val="002060"/>
              </a:solidFill>
              <a:latin typeface="Arial" pitchFamily="34" charset="0"/>
              <a:cs typeface="Arial" pitchFamily="34" charset="0"/>
            </a:endParaRPr>
          </a:p>
          <a:p>
            <a:pPr>
              <a:buClr>
                <a:schemeClr val="tx1"/>
              </a:buClr>
            </a:pPr>
            <a:r>
              <a:rPr lang="en-US" altLang="zh-CN" sz="3200" dirty="0" smtClean="0">
                <a:latin typeface="Arial" pitchFamily="34" charset="0"/>
                <a:cs typeface="Arial" pitchFamily="34" charset="0"/>
              </a:rPr>
              <a:t>Linear projection based hashing</a:t>
            </a:r>
            <a:endParaRPr lang="zh-CN" altLang="en-US" sz="3200" dirty="0" smtClean="0">
              <a:latin typeface="Arial" pitchFamily="34" charset="0"/>
              <a:cs typeface="Arial" pitchFamily="34" charset="0"/>
            </a:endParaRPr>
          </a:p>
          <a:p>
            <a:pPr>
              <a:buClr>
                <a:srgbClr val="002060"/>
              </a:buClr>
              <a:buNone/>
            </a:pPr>
            <a:endParaRPr lang="en-US" altLang="zh-CN" sz="2800" dirty="0" smtClean="0">
              <a:solidFill>
                <a:srgbClr val="002060"/>
              </a:solidFill>
              <a:latin typeface="Arial" pitchFamily="34" charset="0"/>
              <a:cs typeface="Arial" pitchFamily="34" charset="0"/>
            </a:endParaRPr>
          </a:p>
        </p:txBody>
      </p:sp>
      <p:sp>
        <p:nvSpPr>
          <p:cNvPr id="74" name="Rectangle 73"/>
          <p:cNvSpPr/>
          <p:nvPr/>
        </p:nvSpPr>
        <p:spPr>
          <a:xfrm>
            <a:off x="2011807" y="2513516"/>
            <a:ext cx="401072" cy="369332"/>
          </a:xfrm>
          <a:prstGeom prst="rect">
            <a:avLst/>
          </a:prstGeom>
        </p:spPr>
        <p:txBody>
          <a:bodyPr wrap="none">
            <a:spAutoFit/>
          </a:bodyPr>
          <a:lstStyle/>
          <a:p>
            <a:r>
              <a:rPr lang="en-US" altLang="zh-CN" b="1" dirty="0" smtClean="0">
                <a:solidFill>
                  <a:srgbClr val="002060"/>
                </a:solidFill>
              </a:rPr>
              <a:t>x</a:t>
            </a:r>
            <a:r>
              <a:rPr lang="en-US" altLang="zh-CN" b="1" baseline="-25000" dirty="0" smtClean="0">
                <a:solidFill>
                  <a:srgbClr val="002060"/>
                </a:solidFill>
              </a:rPr>
              <a:t>1</a:t>
            </a:r>
            <a:endParaRPr lang="zh-CN" altLang="en-US" b="1" dirty="0"/>
          </a:p>
        </p:txBody>
      </p:sp>
      <p:sp>
        <p:nvSpPr>
          <p:cNvPr id="3" name="Title 2"/>
          <p:cNvSpPr>
            <a:spLocks noGrp="1"/>
          </p:cNvSpPr>
          <p:nvPr>
            <p:ph type="title"/>
          </p:nvPr>
        </p:nvSpPr>
        <p:spPr/>
        <p:txBody>
          <a:bodyPr>
            <a:normAutofit/>
          </a:bodyPr>
          <a:lstStyle/>
          <a:p>
            <a:pPr algn="ctr"/>
            <a:r>
              <a:rPr lang="en-US" altLang="zh-CN" sz="4400" b="1" dirty="0" smtClean="0">
                <a:solidFill>
                  <a:schemeClr val="tx1"/>
                </a:solidFill>
                <a:latin typeface="Arial" pitchFamily="34" charset="0"/>
                <a:cs typeface="Arial" pitchFamily="34" charset="0"/>
              </a:rPr>
              <a:t>Binary Hashing</a:t>
            </a:r>
            <a:endParaRPr lang="zh-CN" altLang="en-US" sz="4400" b="1" dirty="0">
              <a:solidFill>
                <a:schemeClr val="tx1"/>
              </a:solidFill>
              <a:latin typeface="Arial" pitchFamily="34" charset="0"/>
              <a:cs typeface="Arial" pitchFamily="34" charset="0"/>
            </a:endParaRPr>
          </a:p>
        </p:txBody>
      </p:sp>
      <p:sp>
        <p:nvSpPr>
          <p:cNvPr id="48" name="Oval 47"/>
          <p:cNvSpPr/>
          <p:nvPr/>
        </p:nvSpPr>
        <p:spPr>
          <a:xfrm>
            <a:off x="2537011" y="3731938"/>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93750" y="3517624"/>
            <a:ext cx="142876" cy="142876"/>
          </a:xfrm>
          <a:prstGeom prst="ellipse">
            <a:avLst/>
          </a:prstGeom>
          <a:solidFill>
            <a:srgbClr val="100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379502" y="3803376"/>
            <a:ext cx="142876" cy="142876"/>
          </a:xfrm>
          <a:prstGeom prst="ellipse">
            <a:avLst/>
          </a:prstGeom>
          <a:solidFill>
            <a:srgbClr val="100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428728" y="3517624"/>
            <a:ext cx="142876" cy="142876"/>
          </a:xfrm>
          <a:prstGeom prst="ellipse">
            <a:avLst/>
          </a:prstGeom>
          <a:solidFill>
            <a:srgbClr val="100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62834" y="4232004"/>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905776" y="3874814"/>
            <a:ext cx="142876" cy="142876"/>
          </a:xfrm>
          <a:prstGeom prst="ellipse">
            <a:avLst/>
          </a:prstGeom>
          <a:solidFill>
            <a:srgbClr val="100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977214" y="4232004"/>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619892" y="4446318"/>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951944" y="344618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28794" y="3731938"/>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571736" y="3374748"/>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05644" y="4232004"/>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714612" y="3017558"/>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133521" y="2826394"/>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57290" y="4232004"/>
            <a:ext cx="142876" cy="142876"/>
          </a:xfrm>
          <a:prstGeom prst="ellipse">
            <a:avLst/>
          </a:prstGeom>
          <a:solidFill>
            <a:srgbClr val="100E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rot="5400000">
            <a:off x="1035819" y="3410467"/>
            <a:ext cx="2428892" cy="500066"/>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1226983" y="3196153"/>
            <a:ext cx="2214578" cy="1000132"/>
          </a:xfrm>
          <a:prstGeom prst="line">
            <a:avLst/>
          </a:prstGeom>
          <a:ln w="101600">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46" name="Table 45"/>
          <p:cNvGraphicFramePr>
            <a:graphicFrameLocks noGrp="1"/>
          </p:cNvGraphicFramePr>
          <p:nvPr/>
        </p:nvGraphicFramePr>
        <p:xfrm>
          <a:off x="4143372" y="2231740"/>
          <a:ext cx="4738680" cy="370840"/>
        </p:xfrm>
        <a:graphic>
          <a:graphicData uri="http://schemas.openxmlformats.org/drawingml/2006/table">
            <a:tbl>
              <a:tblPr firstRow="1" bandRow="1">
                <a:tableStyleId>{5C22544A-7EE6-4342-B048-85BDC9FD1C3A}</a:tableStyleId>
              </a:tblPr>
              <a:tblGrid>
                <a:gridCol w="789780"/>
                <a:gridCol w="789780"/>
                <a:gridCol w="789780"/>
                <a:gridCol w="789780"/>
                <a:gridCol w="789780"/>
                <a:gridCol w="789780"/>
              </a:tblGrid>
              <a:tr h="370840">
                <a:tc>
                  <a:txBody>
                    <a:bodyPr/>
                    <a:lstStyle/>
                    <a:p>
                      <a:pPr algn="ctr"/>
                      <a:r>
                        <a:rPr lang="en-US" altLang="zh-CN" dirty="0" smtClean="0">
                          <a:solidFill>
                            <a:srgbClr val="002060"/>
                          </a:solidFill>
                        </a:rPr>
                        <a:t>X</a:t>
                      </a:r>
                      <a:endParaRPr lang="zh-CN" altLang="en-US" dirty="0">
                        <a:solidFill>
                          <a:srgbClr val="002060"/>
                        </a:solidFill>
                      </a:endParaRPr>
                    </a:p>
                  </a:txBody>
                  <a:tcPr>
                    <a:solidFill>
                      <a:schemeClr val="bg1">
                        <a:lumMod val="75000"/>
                      </a:schemeClr>
                    </a:solidFill>
                  </a:tcPr>
                </a:tc>
                <a:tc>
                  <a:txBody>
                    <a:bodyPr/>
                    <a:lstStyle/>
                    <a:p>
                      <a:pPr algn="ctr"/>
                      <a:r>
                        <a:rPr lang="en-US" altLang="zh-CN" dirty="0" smtClean="0">
                          <a:solidFill>
                            <a:srgbClr val="002060"/>
                          </a:solidFill>
                        </a:rPr>
                        <a:t>x</a:t>
                      </a:r>
                      <a:r>
                        <a:rPr lang="en-US" altLang="zh-CN" baseline="-25000" dirty="0" smtClean="0">
                          <a:solidFill>
                            <a:srgbClr val="002060"/>
                          </a:solidFill>
                        </a:rPr>
                        <a:t>1</a:t>
                      </a:r>
                      <a:endParaRPr lang="zh-CN" altLang="en-US" baseline="-25000" dirty="0">
                        <a:solidFill>
                          <a:srgbClr val="002060"/>
                        </a:solidFill>
                      </a:endParaRPr>
                    </a:p>
                  </a:txBody>
                  <a:tcPr>
                    <a:solidFill>
                      <a:schemeClr val="bg1">
                        <a:lumMod val="75000"/>
                      </a:schemeClr>
                    </a:solidFill>
                  </a:tcPr>
                </a:tc>
                <a:tc>
                  <a:txBody>
                    <a:bodyPr/>
                    <a:lstStyle/>
                    <a:p>
                      <a:pPr algn="ctr"/>
                      <a:r>
                        <a:rPr lang="en-US" altLang="zh-CN" dirty="0" smtClean="0">
                          <a:solidFill>
                            <a:srgbClr val="002060"/>
                          </a:solidFill>
                        </a:rPr>
                        <a:t>x</a:t>
                      </a:r>
                      <a:r>
                        <a:rPr kumimoji="0" lang="en-US" altLang="zh-CN" b="1" kern="1200" baseline="-25000" dirty="0" smtClean="0">
                          <a:solidFill>
                            <a:srgbClr val="002060"/>
                          </a:solidFill>
                          <a:latin typeface="+mn-lt"/>
                          <a:ea typeface="+mn-ea"/>
                          <a:cs typeface="+mn-cs"/>
                        </a:rPr>
                        <a:t>2</a:t>
                      </a:r>
                      <a:endParaRPr kumimoji="0" lang="zh-CN" altLang="en-US" b="1" kern="1200" baseline="-25000" dirty="0" smtClean="0">
                        <a:solidFill>
                          <a:srgbClr val="002060"/>
                        </a:solidFill>
                        <a:latin typeface="+mn-lt"/>
                        <a:ea typeface="+mn-ea"/>
                        <a:cs typeface="+mn-cs"/>
                      </a:endParaRPr>
                    </a:p>
                  </a:txBody>
                  <a:tcPr>
                    <a:solidFill>
                      <a:schemeClr val="bg1">
                        <a:lumMod val="75000"/>
                      </a:schemeClr>
                    </a:solidFill>
                  </a:tcPr>
                </a:tc>
                <a:tc>
                  <a:txBody>
                    <a:bodyPr/>
                    <a:lstStyle/>
                    <a:p>
                      <a:pPr algn="ctr"/>
                      <a:r>
                        <a:rPr lang="en-US" altLang="zh-CN" dirty="0" smtClean="0">
                          <a:solidFill>
                            <a:srgbClr val="002060"/>
                          </a:solidFill>
                        </a:rPr>
                        <a:t>x</a:t>
                      </a:r>
                      <a:r>
                        <a:rPr kumimoji="0" lang="en-US" altLang="zh-CN" b="1" kern="1200" baseline="-25000" dirty="0" smtClean="0">
                          <a:solidFill>
                            <a:srgbClr val="002060"/>
                          </a:solidFill>
                          <a:latin typeface="+mn-lt"/>
                          <a:ea typeface="+mn-ea"/>
                          <a:cs typeface="+mn-cs"/>
                        </a:rPr>
                        <a:t>3</a:t>
                      </a:r>
                      <a:endParaRPr kumimoji="0" lang="zh-CN" altLang="en-US" b="1" kern="1200" baseline="-25000" dirty="0" smtClean="0">
                        <a:solidFill>
                          <a:srgbClr val="002060"/>
                        </a:solidFill>
                        <a:latin typeface="+mn-lt"/>
                        <a:ea typeface="+mn-ea"/>
                        <a:cs typeface="+mn-cs"/>
                      </a:endParaRPr>
                    </a:p>
                  </a:txBody>
                  <a:tcPr>
                    <a:solidFill>
                      <a:schemeClr val="bg1">
                        <a:lumMod val="75000"/>
                      </a:schemeClr>
                    </a:solidFill>
                  </a:tcPr>
                </a:tc>
                <a:tc>
                  <a:txBody>
                    <a:bodyPr/>
                    <a:lstStyle/>
                    <a:p>
                      <a:pPr algn="ctr"/>
                      <a:r>
                        <a:rPr lang="en-US" altLang="zh-CN" dirty="0" smtClean="0">
                          <a:solidFill>
                            <a:srgbClr val="002060"/>
                          </a:solidFill>
                        </a:rPr>
                        <a:t>x</a:t>
                      </a:r>
                      <a:r>
                        <a:rPr kumimoji="0" lang="en-US" altLang="zh-CN" b="1" kern="1200" baseline="-25000" dirty="0" smtClean="0">
                          <a:solidFill>
                            <a:srgbClr val="002060"/>
                          </a:solidFill>
                          <a:latin typeface="+mn-lt"/>
                          <a:ea typeface="+mn-ea"/>
                          <a:cs typeface="+mn-cs"/>
                        </a:rPr>
                        <a:t>4</a:t>
                      </a:r>
                      <a:endParaRPr kumimoji="0" lang="zh-CN" altLang="en-US" b="1" kern="1200" baseline="-25000" dirty="0" smtClean="0">
                        <a:solidFill>
                          <a:srgbClr val="002060"/>
                        </a:solidFill>
                        <a:latin typeface="+mn-lt"/>
                        <a:ea typeface="+mn-ea"/>
                        <a:cs typeface="+mn-cs"/>
                      </a:endParaRPr>
                    </a:p>
                  </a:txBody>
                  <a:tcPr>
                    <a:solidFill>
                      <a:schemeClr val="bg1">
                        <a:lumMod val="75000"/>
                      </a:schemeClr>
                    </a:solidFill>
                  </a:tcPr>
                </a:tc>
                <a:tc>
                  <a:txBody>
                    <a:bodyPr/>
                    <a:lstStyle/>
                    <a:p>
                      <a:pPr algn="ctr"/>
                      <a:r>
                        <a:rPr lang="en-US" altLang="zh-CN" dirty="0" smtClean="0">
                          <a:solidFill>
                            <a:srgbClr val="002060"/>
                          </a:solidFill>
                        </a:rPr>
                        <a:t>x</a:t>
                      </a:r>
                      <a:r>
                        <a:rPr kumimoji="0" lang="en-US" altLang="zh-CN" b="1" kern="1200" baseline="-25000" dirty="0" smtClean="0">
                          <a:solidFill>
                            <a:srgbClr val="002060"/>
                          </a:solidFill>
                          <a:latin typeface="+mn-lt"/>
                          <a:ea typeface="+mn-ea"/>
                          <a:cs typeface="+mn-cs"/>
                        </a:rPr>
                        <a:t>5</a:t>
                      </a:r>
                      <a:endParaRPr kumimoji="0" lang="zh-CN" altLang="en-US" b="1" kern="1200" baseline="-25000" dirty="0" smtClean="0">
                        <a:solidFill>
                          <a:srgbClr val="002060"/>
                        </a:solidFill>
                        <a:latin typeface="+mn-lt"/>
                        <a:ea typeface="+mn-ea"/>
                        <a:cs typeface="+mn-cs"/>
                      </a:endParaRPr>
                    </a:p>
                  </a:txBody>
                  <a:tcPr>
                    <a:solidFill>
                      <a:schemeClr val="bg1">
                        <a:lumMod val="75000"/>
                      </a:schemeClr>
                    </a:solidFill>
                  </a:tcPr>
                </a:tc>
              </a:tr>
            </a:tbl>
          </a:graphicData>
        </a:graphic>
      </p:graphicFrame>
      <p:graphicFrame>
        <p:nvGraphicFramePr>
          <p:cNvPr id="47" name="Table 46"/>
          <p:cNvGraphicFramePr>
            <a:graphicFrameLocks noGrp="1"/>
          </p:cNvGraphicFramePr>
          <p:nvPr/>
        </p:nvGraphicFramePr>
        <p:xfrm>
          <a:off x="4143372" y="2611993"/>
          <a:ext cx="4738680" cy="370840"/>
        </p:xfrm>
        <a:graphic>
          <a:graphicData uri="http://schemas.openxmlformats.org/drawingml/2006/table">
            <a:tbl>
              <a:tblPr firstRow="1" bandRow="1">
                <a:tableStyleId>{5C22544A-7EE6-4342-B048-85BDC9FD1C3A}</a:tableStyleId>
              </a:tblPr>
              <a:tblGrid>
                <a:gridCol w="789780"/>
                <a:gridCol w="789780"/>
                <a:gridCol w="789780"/>
                <a:gridCol w="789780"/>
                <a:gridCol w="789780"/>
                <a:gridCol w="789780"/>
              </a:tblGrid>
              <a:tr h="370840">
                <a:tc>
                  <a:txBody>
                    <a:bodyPr/>
                    <a:lstStyle/>
                    <a:p>
                      <a:pPr algn="ctr"/>
                      <a:r>
                        <a:rPr lang="en-US" altLang="zh-CN" dirty="0" smtClean="0">
                          <a:solidFill>
                            <a:schemeClr val="tx1"/>
                          </a:solidFill>
                        </a:rPr>
                        <a:t>h</a:t>
                      </a:r>
                      <a:r>
                        <a:rPr lang="en-US" altLang="zh-CN" baseline="-25000" dirty="0" smtClean="0">
                          <a:solidFill>
                            <a:schemeClr val="tx1"/>
                          </a:solidFill>
                        </a:rPr>
                        <a:t>1</a:t>
                      </a:r>
                      <a:endParaRPr lang="zh-CN" altLang="en-US" baseline="-25000" dirty="0">
                        <a:solidFill>
                          <a:schemeClr val="tx1"/>
                        </a:solidFill>
                      </a:endParaRPr>
                    </a:p>
                  </a:txBody>
                  <a:tcPr>
                    <a:solidFill>
                      <a:schemeClr val="bg1">
                        <a:lumMod val="75000"/>
                      </a:schemeClr>
                    </a:solidFill>
                  </a:tcPr>
                </a:tc>
                <a:tc>
                  <a:txBody>
                    <a:bodyPr/>
                    <a:lstStyle/>
                    <a:p>
                      <a:pPr algn="ctr"/>
                      <a:r>
                        <a:rPr lang="en-US" altLang="zh-CN" dirty="0" smtClean="0">
                          <a:solidFill>
                            <a:srgbClr val="FF0000"/>
                          </a:solidFill>
                        </a:rPr>
                        <a:t>0</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1</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1</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0</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1</a:t>
                      </a:r>
                      <a:endParaRPr lang="zh-CN" altLang="en-US" dirty="0">
                        <a:solidFill>
                          <a:srgbClr val="FF0000"/>
                        </a:solidFill>
                      </a:endParaRPr>
                    </a:p>
                  </a:txBody>
                  <a:tcPr>
                    <a:solidFill>
                      <a:schemeClr val="bg1">
                        <a:lumMod val="75000"/>
                      </a:schemeClr>
                    </a:solidFill>
                  </a:tcPr>
                </a:tc>
              </a:tr>
            </a:tbl>
          </a:graphicData>
        </a:graphic>
      </p:graphicFrame>
      <p:graphicFrame>
        <p:nvGraphicFramePr>
          <p:cNvPr id="78" name="Table 77"/>
          <p:cNvGraphicFramePr>
            <a:graphicFrameLocks noGrp="1"/>
          </p:cNvGraphicFramePr>
          <p:nvPr/>
        </p:nvGraphicFramePr>
        <p:xfrm>
          <a:off x="4143372" y="2994321"/>
          <a:ext cx="4738680" cy="370840"/>
        </p:xfrm>
        <a:graphic>
          <a:graphicData uri="http://schemas.openxmlformats.org/drawingml/2006/table">
            <a:tbl>
              <a:tblPr firstRow="1" bandRow="1">
                <a:tableStyleId>{5C22544A-7EE6-4342-B048-85BDC9FD1C3A}</a:tableStyleId>
              </a:tblPr>
              <a:tblGrid>
                <a:gridCol w="789780"/>
                <a:gridCol w="789780"/>
                <a:gridCol w="789780"/>
                <a:gridCol w="789780"/>
                <a:gridCol w="789780"/>
                <a:gridCol w="789780"/>
              </a:tblGrid>
              <a:tr h="370840">
                <a:tc>
                  <a:txBody>
                    <a:bodyPr/>
                    <a:lstStyle/>
                    <a:p>
                      <a:pPr algn="ctr"/>
                      <a:r>
                        <a:rPr lang="en-US" altLang="zh-CN" dirty="0" smtClean="0">
                          <a:solidFill>
                            <a:schemeClr val="tx1"/>
                          </a:solidFill>
                        </a:rPr>
                        <a:t>h</a:t>
                      </a:r>
                      <a:r>
                        <a:rPr lang="en-US" altLang="zh-CN" baseline="-25000" dirty="0" smtClean="0">
                          <a:solidFill>
                            <a:schemeClr val="tx1"/>
                          </a:solidFill>
                        </a:rPr>
                        <a:t>2</a:t>
                      </a:r>
                      <a:endParaRPr lang="zh-CN" altLang="en-US" baseline="-25000" dirty="0">
                        <a:solidFill>
                          <a:schemeClr val="tx1"/>
                        </a:solidFill>
                      </a:endParaRPr>
                    </a:p>
                  </a:txBody>
                  <a:tcPr>
                    <a:solidFill>
                      <a:schemeClr val="bg1">
                        <a:lumMod val="75000"/>
                      </a:schemeClr>
                    </a:solidFill>
                  </a:tcPr>
                </a:tc>
                <a:tc>
                  <a:txBody>
                    <a:bodyPr/>
                    <a:lstStyle/>
                    <a:p>
                      <a:pPr algn="ctr"/>
                      <a:r>
                        <a:rPr lang="en-US" altLang="zh-CN" dirty="0" smtClean="0">
                          <a:solidFill>
                            <a:srgbClr val="FF0000"/>
                          </a:solidFill>
                        </a:rPr>
                        <a:t>1</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0</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1</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0</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1</a:t>
                      </a:r>
                      <a:endParaRPr lang="zh-CN" altLang="en-US" dirty="0">
                        <a:solidFill>
                          <a:srgbClr val="FF0000"/>
                        </a:solidFill>
                      </a:endParaRPr>
                    </a:p>
                  </a:txBody>
                  <a:tcPr>
                    <a:solidFill>
                      <a:schemeClr val="bg1">
                        <a:lumMod val="75000"/>
                      </a:schemeClr>
                    </a:solidFill>
                  </a:tcPr>
                </a:tc>
              </a:tr>
            </a:tbl>
          </a:graphicData>
        </a:graphic>
      </p:graphicFrame>
      <p:sp>
        <p:nvSpPr>
          <p:cNvPr id="91" name="TextBox 90"/>
          <p:cNvSpPr txBox="1"/>
          <p:nvPr/>
        </p:nvSpPr>
        <p:spPr>
          <a:xfrm>
            <a:off x="2477148" y="2088864"/>
            <a:ext cx="500066" cy="369332"/>
          </a:xfrm>
          <a:prstGeom prst="rect">
            <a:avLst/>
          </a:prstGeom>
          <a:noFill/>
        </p:spPr>
        <p:txBody>
          <a:bodyPr wrap="square" rtlCol="0">
            <a:spAutoFit/>
          </a:bodyPr>
          <a:lstStyle/>
          <a:p>
            <a:r>
              <a:rPr lang="en-US" altLang="zh-CN" b="1" dirty="0" smtClean="0">
                <a:latin typeface="Arial" pitchFamily="34" charset="0"/>
                <a:cs typeface="Arial" pitchFamily="34" charset="0"/>
              </a:rPr>
              <a:t>h</a:t>
            </a:r>
            <a:r>
              <a:rPr lang="en-US" altLang="zh-CN" b="1" baseline="-25000" dirty="0" smtClean="0">
                <a:latin typeface="Arial" pitchFamily="34" charset="0"/>
                <a:cs typeface="Arial" pitchFamily="34" charset="0"/>
              </a:rPr>
              <a:t>1</a:t>
            </a:r>
            <a:endParaRPr lang="zh-CN" altLang="en-US" b="1" baseline="-25000" dirty="0">
              <a:latin typeface="Arial" pitchFamily="34" charset="0"/>
              <a:cs typeface="Arial" pitchFamily="34" charset="0"/>
            </a:endParaRPr>
          </a:p>
        </p:txBody>
      </p:sp>
      <p:sp>
        <p:nvSpPr>
          <p:cNvPr id="92" name="TextBox 91"/>
          <p:cNvSpPr txBox="1"/>
          <p:nvPr/>
        </p:nvSpPr>
        <p:spPr>
          <a:xfrm>
            <a:off x="1619892" y="2219598"/>
            <a:ext cx="500066" cy="369332"/>
          </a:xfrm>
          <a:prstGeom prst="rect">
            <a:avLst/>
          </a:prstGeom>
          <a:noFill/>
        </p:spPr>
        <p:txBody>
          <a:bodyPr wrap="square" rtlCol="0">
            <a:spAutoFit/>
          </a:bodyPr>
          <a:lstStyle/>
          <a:p>
            <a:r>
              <a:rPr lang="en-US" altLang="zh-CN" b="1" dirty="0" smtClean="0">
                <a:latin typeface="Arial" pitchFamily="34" charset="0"/>
                <a:cs typeface="Arial" pitchFamily="34" charset="0"/>
              </a:rPr>
              <a:t>h</a:t>
            </a:r>
            <a:r>
              <a:rPr lang="en-US" altLang="zh-CN" b="1" baseline="-25000" dirty="0" smtClean="0">
                <a:latin typeface="Arial" pitchFamily="34" charset="0"/>
                <a:cs typeface="Arial" pitchFamily="34" charset="0"/>
              </a:rPr>
              <a:t>2</a:t>
            </a:r>
            <a:endParaRPr lang="zh-CN" altLang="en-US" b="1" baseline="-25000" dirty="0">
              <a:latin typeface="Arial" pitchFamily="34" charset="0"/>
              <a:cs typeface="Arial" pitchFamily="34" charset="0"/>
            </a:endParaRPr>
          </a:p>
        </p:txBody>
      </p:sp>
      <p:graphicFrame>
        <p:nvGraphicFramePr>
          <p:cNvPr id="100" name="Table 99"/>
          <p:cNvGraphicFramePr>
            <a:graphicFrameLocks noGrp="1"/>
          </p:cNvGraphicFramePr>
          <p:nvPr/>
        </p:nvGraphicFramePr>
        <p:xfrm>
          <a:off x="4143372" y="3372468"/>
          <a:ext cx="4738680" cy="370840"/>
        </p:xfrm>
        <a:graphic>
          <a:graphicData uri="http://schemas.openxmlformats.org/drawingml/2006/table">
            <a:tbl>
              <a:tblPr firstRow="1" bandRow="1">
                <a:tableStyleId>{5C22544A-7EE6-4342-B048-85BDC9FD1C3A}</a:tableStyleId>
              </a:tblPr>
              <a:tblGrid>
                <a:gridCol w="789780"/>
                <a:gridCol w="789780"/>
                <a:gridCol w="789780"/>
                <a:gridCol w="789780"/>
                <a:gridCol w="789780"/>
                <a:gridCol w="789780"/>
              </a:tblGrid>
              <a:tr h="370840">
                <a:tc>
                  <a:txBody>
                    <a:bodyPr/>
                    <a:lstStyle/>
                    <a:p>
                      <a:pPr algn="ctr"/>
                      <a:r>
                        <a:rPr lang="en-US" altLang="zh-CN" dirty="0" smtClean="0">
                          <a:solidFill>
                            <a:schemeClr val="tx1"/>
                          </a:solidFill>
                        </a:rPr>
                        <a:t>…</a:t>
                      </a:r>
                      <a:endParaRPr lang="zh-CN" altLang="en-US" dirty="0">
                        <a:solidFill>
                          <a:schemeClr val="tx1"/>
                        </a:solidFill>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r>
            </a:tbl>
          </a:graphicData>
        </a:graphic>
      </p:graphicFrame>
      <p:graphicFrame>
        <p:nvGraphicFramePr>
          <p:cNvPr id="101" name="Table 100"/>
          <p:cNvGraphicFramePr>
            <a:graphicFrameLocks noGrp="1"/>
          </p:cNvGraphicFramePr>
          <p:nvPr/>
        </p:nvGraphicFramePr>
        <p:xfrm>
          <a:off x="4143372" y="3766371"/>
          <a:ext cx="4738680" cy="370840"/>
        </p:xfrm>
        <a:graphic>
          <a:graphicData uri="http://schemas.openxmlformats.org/drawingml/2006/table">
            <a:tbl>
              <a:tblPr firstRow="1" bandRow="1">
                <a:tableStyleId>{5C22544A-7EE6-4342-B048-85BDC9FD1C3A}</a:tableStyleId>
              </a:tblPr>
              <a:tblGrid>
                <a:gridCol w="789780"/>
                <a:gridCol w="789780"/>
                <a:gridCol w="789780"/>
                <a:gridCol w="789780"/>
                <a:gridCol w="789780"/>
                <a:gridCol w="789780"/>
              </a:tblGrid>
              <a:tr h="370840">
                <a:tc>
                  <a:txBody>
                    <a:bodyPr/>
                    <a:lstStyle/>
                    <a:p>
                      <a:pPr algn="ctr"/>
                      <a:r>
                        <a:rPr lang="en-US" altLang="zh-CN" dirty="0" err="1" smtClean="0">
                          <a:solidFill>
                            <a:schemeClr val="tx1"/>
                          </a:solidFill>
                        </a:rPr>
                        <a:t>h</a:t>
                      </a:r>
                      <a:r>
                        <a:rPr kumimoji="0" lang="en-US" altLang="zh-CN" b="1" kern="1200" baseline="-25000" dirty="0" err="1" smtClean="0">
                          <a:solidFill>
                            <a:schemeClr val="tx1"/>
                          </a:solidFill>
                          <a:latin typeface="+mn-lt"/>
                          <a:ea typeface="+mn-ea"/>
                          <a:cs typeface="+mn-cs"/>
                        </a:rPr>
                        <a:t>k</a:t>
                      </a:r>
                      <a:endParaRPr kumimoji="0" lang="zh-CN" altLang="en-US" b="1" kern="1200" baseline="-25000" dirty="0" smtClean="0">
                        <a:solidFill>
                          <a:schemeClr val="tx1"/>
                        </a:solidFill>
                        <a:latin typeface="+mn-lt"/>
                        <a:ea typeface="+mn-ea"/>
                        <a:cs typeface="+mn-cs"/>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c>
                  <a:txBody>
                    <a:bodyPr/>
                    <a:lstStyle/>
                    <a:p>
                      <a:pPr algn="ctr"/>
                      <a:r>
                        <a:rPr lang="en-US" altLang="zh-CN" dirty="0" smtClean="0">
                          <a:solidFill>
                            <a:srgbClr val="FF0000"/>
                          </a:solidFill>
                        </a:rPr>
                        <a:t>…</a:t>
                      </a:r>
                      <a:endParaRPr lang="zh-CN" altLang="en-US" dirty="0">
                        <a:solidFill>
                          <a:srgbClr val="FF0000"/>
                        </a:solidFill>
                      </a:endParaRPr>
                    </a:p>
                  </a:txBody>
                  <a:tcPr>
                    <a:solidFill>
                      <a:schemeClr val="bg1">
                        <a:lumMod val="75000"/>
                      </a:schemeClr>
                    </a:solidFill>
                  </a:tcPr>
                </a:tc>
              </a:tr>
            </a:tbl>
          </a:graphicData>
        </a:graphic>
      </p:graphicFrame>
      <p:pic>
        <p:nvPicPr>
          <p:cNvPr id="2050" name="Picture 2"/>
          <p:cNvPicPr>
            <a:picLocks noChangeAspect="1" noChangeArrowheads="1"/>
          </p:cNvPicPr>
          <p:nvPr/>
        </p:nvPicPr>
        <p:blipFill>
          <a:blip r:embed="rId3" cstate="print"/>
          <a:srcRect/>
          <a:stretch>
            <a:fillRect/>
          </a:stretch>
        </p:blipFill>
        <p:spPr bwMode="auto">
          <a:xfrm>
            <a:off x="2195736" y="5661248"/>
            <a:ext cx="4235143" cy="432000"/>
          </a:xfrm>
          <a:prstGeom prst="rect">
            <a:avLst/>
          </a:prstGeom>
          <a:noFill/>
          <a:ln w="9525">
            <a:noFill/>
            <a:miter lim="800000"/>
            <a:headEnd/>
            <a:tailEnd/>
          </a:ln>
        </p:spPr>
      </p:pic>
      <p:sp>
        <p:nvSpPr>
          <p:cNvPr id="102" name="TextBox 101"/>
          <p:cNvSpPr txBox="1"/>
          <p:nvPr/>
        </p:nvSpPr>
        <p:spPr>
          <a:xfrm>
            <a:off x="5000628" y="4231799"/>
            <a:ext cx="785818" cy="338554"/>
          </a:xfrm>
          <a:prstGeom prst="rect">
            <a:avLst/>
          </a:prstGeom>
          <a:noFill/>
        </p:spPr>
        <p:txBody>
          <a:bodyPr wrap="square" rtlCol="0">
            <a:spAutoFit/>
          </a:bodyPr>
          <a:lstStyle/>
          <a:p>
            <a:r>
              <a:rPr lang="en-US" altLang="zh-CN" sz="1600" dirty="0" smtClean="0">
                <a:latin typeface="Arial" pitchFamily="34" charset="0"/>
                <a:cs typeface="Arial" pitchFamily="34" charset="0"/>
              </a:rPr>
              <a:t>010…</a:t>
            </a:r>
            <a:endParaRPr lang="zh-CN" altLang="en-US" sz="1600" dirty="0">
              <a:latin typeface="Arial" pitchFamily="34" charset="0"/>
              <a:cs typeface="Arial" pitchFamily="34" charset="0"/>
            </a:endParaRPr>
          </a:p>
        </p:txBody>
      </p:sp>
      <p:sp>
        <p:nvSpPr>
          <p:cNvPr id="103" name="TextBox 102"/>
          <p:cNvSpPr txBox="1"/>
          <p:nvPr/>
        </p:nvSpPr>
        <p:spPr>
          <a:xfrm>
            <a:off x="5713020" y="4231799"/>
            <a:ext cx="785818" cy="338554"/>
          </a:xfrm>
          <a:prstGeom prst="rect">
            <a:avLst/>
          </a:prstGeom>
          <a:noFill/>
        </p:spPr>
        <p:txBody>
          <a:bodyPr wrap="square" rtlCol="0">
            <a:spAutoFit/>
          </a:bodyPr>
          <a:lstStyle/>
          <a:p>
            <a:r>
              <a:rPr lang="en-US" altLang="zh-CN" sz="1600" dirty="0" smtClean="0">
                <a:latin typeface="Arial" pitchFamily="34" charset="0"/>
                <a:cs typeface="Arial" pitchFamily="34" charset="0"/>
              </a:rPr>
              <a:t>100…</a:t>
            </a:r>
            <a:endParaRPr lang="zh-CN" altLang="en-US" sz="1600" dirty="0">
              <a:latin typeface="Arial" pitchFamily="34" charset="0"/>
              <a:cs typeface="Arial" pitchFamily="34" charset="0"/>
            </a:endParaRPr>
          </a:p>
        </p:txBody>
      </p:sp>
      <p:sp>
        <p:nvSpPr>
          <p:cNvPr id="104" name="TextBox 103"/>
          <p:cNvSpPr txBox="1"/>
          <p:nvPr/>
        </p:nvSpPr>
        <p:spPr>
          <a:xfrm>
            <a:off x="6500826" y="4231799"/>
            <a:ext cx="785818" cy="338554"/>
          </a:xfrm>
          <a:prstGeom prst="rect">
            <a:avLst/>
          </a:prstGeom>
          <a:noFill/>
        </p:spPr>
        <p:txBody>
          <a:bodyPr wrap="square" rtlCol="0">
            <a:spAutoFit/>
          </a:bodyPr>
          <a:lstStyle/>
          <a:p>
            <a:r>
              <a:rPr lang="en-US" altLang="zh-CN" sz="1600" dirty="0" smtClean="0">
                <a:latin typeface="Arial" pitchFamily="34" charset="0"/>
                <a:cs typeface="Arial" pitchFamily="34" charset="0"/>
              </a:rPr>
              <a:t>111…</a:t>
            </a:r>
            <a:endParaRPr lang="zh-CN" altLang="en-US" sz="1600" dirty="0">
              <a:latin typeface="Arial" pitchFamily="34" charset="0"/>
              <a:cs typeface="Arial" pitchFamily="34" charset="0"/>
            </a:endParaRPr>
          </a:p>
        </p:txBody>
      </p:sp>
      <p:sp>
        <p:nvSpPr>
          <p:cNvPr id="105" name="TextBox 104"/>
          <p:cNvSpPr txBox="1"/>
          <p:nvPr/>
        </p:nvSpPr>
        <p:spPr>
          <a:xfrm>
            <a:off x="7298219" y="4231799"/>
            <a:ext cx="785818" cy="338554"/>
          </a:xfrm>
          <a:prstGeom prst="rect">
            <a:avLst/>
          </a:prstGeom>
          <a:noFill/>
        </p:spPr>
        <p:txBody>
          <a:bodyPr wrap="square" rtlCol="0">
            <a:spAutoFit/>
          </a:bodyPr>
          <a:lstStyle/>
          <a:p>
            <a:r>
              <a:rPr lang="en-US" altLang="zh-CN" sz="1600" dirty="0" smtClean="0">
                <a:latin typeface="Arial" pitchFamily="34" charset="0"/>
                <a:cs typeface="Arial" pitchFamily="34" charset="0"/>
              </a:rPr>
              <a:t>001…</a:t>
            </a:r>
            <a:endParaRPr lang="zh-CN" altLang="en-US" sz="1600" dirty="0">
              <a:latin typeface="Arial" pitchFamily="34" charset="0"/>
              <a:cs typeface="Arial" pitchFamily="34" charset="0"/>
            </a:endParaRPr>
          </a:p>
        </p:txBody>
      </p:sp>
      <p:sp>
        <p:nvSpPr>
          <p:cNvPr id="106" name="TextBox 105"/>
          <p:cNvSpPr txBox="1"/>
          <p:nvPr/>
        </p:nvSpPr>
        <p:spPr>
          <a:xfrm>
            <a:off x="8084037" y="4231799"/>
            <a:ext cx="785818" cy="338554"/>
          </a:xfrm>
          <a:prstGeom prst="rect">
            <a:avLst/>
          </a:prstGeom>
          <a:noFill/>
        </p:spPr>
        <p:txBody>
          <a:bodyPr wrap="square" rtlCol="0">
            <a:spAutoFit/>
          </a:bodyPr>
          <a:lstStyle/>
          <a:p>
            <a:r>
              <a:rPr lang="en-US" altLang="zh-CN" sz="1600" smtClean="0">
                <a:latin typeface="Arial" pitchFamily="34" charset="0"/>
                <a:cs typeface="Arial" pitchFamily="34" charset="0"/>
              </a:rPr>
              <a:t>110…</a:t>
            </a:r>
            <a:endParaRPr lang="zh-CN" altLang="en-US" sz="1600" dirty="0">
              <a:latin typeface="Arial" pitchFamily="34" charset="0"/>
              <a:cs typeface="Arial" pitchFamily="34" charset="0"/>
            </a:endParaRPr>
          </a:p>
        </p:txBody>
      </p:sp>
      <p:pic>
        <p:nvPicPr>
          <p:cNvPr id="2053" name="Picture 5"/>
          <p:cNvPicPr>
            <a:picLocks noChangeAspect="1" noChangeArrowheads="1"/>
          </p:cNvPicPr>
          <p:nvPr/>
        </p:nvPicPr>
        <p:blipFill>
          <a:blip r:embed="rId4" cstate="print"/>
          <a:srcRect/>
          <a:stretch>
            <a:fillRect/>
          </a:stretch>
        </p:blipFill>
        <p:spPr bwMode="auto">
          <a:xfrm>
            <a:off x="2987824" y="6309320"/>
            <a:ext cx="2876550" cy="304800"/>
          </a:xfrm>
          <a:prstGeom prst="rect">
            <a:avLst/>
          </a:prstGeom>
          <a:noFill/>
          <a:ln w="9525">
            <a:noFill/>
            <a:miter lim="800000"/>
            <a:headEnd/>
            <a:tailEnd/>
          </a:ln>
        </p:spPr>
      </p:pic>
      <p:sp>
        <p:nvSpPr>
          <p:cNvPr id="75" name="Rectangle 74"/>
          <p:cNvSpPr/>
          <p:nvPr/>
        </p:nvSpPr>
        <p:spPr>
          <a:xfrm>
            <a:off x="2226121" y="4295843"/>
            <a:ext cx="401072" cy="369332"/>
          </a:xfrm>
          <a:prstGeom prst="rect">
            <a:avLst/>
          </a:prstGeom>
        </p:spPr>
        <p:txBody>
          <a:bodyPr wrap="none">
            <a:spAutoFit/>
          </a:bodyPr>
          <a:lstStyle/>
          <a:p>
            <a:r>
              <a:rPr lang="en-US" altLang="zh-CN" b="1" dirty="0" smtClean="0">
                <a:solidFill>
                  <a:srgbClr val="002060"/>
                </a:solidFill>
              </a:rPr>
              <a:t>x</a:t>
            </a:r>
            <a:r>
              <a:rPr lang="en-US" altLang="zh-CN" b="1" baseline="-25000" dirty="0" smtClean="0">
                <a:solidFill>
                  <a:srgbClr val="002060"/>
                </a:solidFill>
              </a:rPr>
              <a:t>2</a:t>
            </a:r>
            <a:endParaRPr lang="zh-CN" altLang="en-US" b="1" dirty="0"/>
          </a:p>
        </p:txBody>
      </p:sp>
      <p:sp>
        <p:nvSpPr>
          <p:cNvPr id="76" name="Rectangle 75"/>
          <p:cNvSpPr/>
          <p:nvPr/>
        </p:nvSpPr>
        <p:spPr>
          <a:xfrm>
            <a:off x="2786050" y="2874682"/>
            <a:ext cx="401072" cy="369332"/>
          </a:xfrm>
          <a:prstGeom prst="rect">
            <a:avLst/>
          </a:prstGeom>
        </p:spPr>
        <p:txBody>
          <a:bodyPr wrap="none">
            <a:spAutoFit/>
          </a:bodyPr>
          <a:lstStyle/>
          <a:p>
            <a:r>
              <a:rPr lang="en-US" altLang="zh-CN" b="1" dirty="0" smtClean="0">
                <a:solidFill>
                  <a:srgbClr val="002060"/>
                </a:solidFill>
              </a:rPr>
              <a:t>x</a:t>
            </a:r>
            <a:r>
              <a:rPr lang="en-US" altLang="zh-CN" b="1" baseline="-25000" dirty="0" smtClean="0">
                <a:solidFill>
                  <a:srgbClr val="002060"/>
                </a:solidFill>
              </a:rPr>
              <a:t>3</a:t>
            </a:r>
            <a:endParaRPr lang="zh-CN" altLang="en-US" b="1" dirty="0"/>
          </a:p>
        </p:txBody>
      </p:sp>
      <p:sp>
        <p:nvSpPr>
          <p:cNvPr id="77" name="Rectangle 76"/>
          <p:cNvSpPr/>
          <p:nvPr/>
        </p:nvSpPr>
        <p:spPr>
          <a:xfrm>
            <a:off x="1347672" y="3170021"/>
            <a:ext cx="401072" cy="369332"/>
          </a:xfrm>
          <a:prstGeom prst="rect">
            <a:avLst/>
          </a:prstGeom>
        </p:spPr>
        <p:txBody>
          <a:bodyPr wrap="none">
            <a:spAutoFit/>
          </a:bodyPr>
          <a:lstStyle/>
          <a:p>
            <a:pPr algn="ctr"/>
            <a:r>
              <a:rPr lang="en-US" altLang="zh-CN" b="1" dirty="0" smtClean="0">
                <a:solidFill>
                  <a:srgbClr val="002060"/>
                </a:solidFill>
              </a:rPr>
              <a:t>x</a:t>
            </a:r>
            <a:r>
              <a:rPr lang="en-US" altLang="zh-CN" b="1" baseline="-25000" dirty="0" smtClean="0">
                <a:solidFill>
                  <a:srgbClr val="002060"/>
                </a:solidFill>
              </a:rPr>
              <a:t>4</a:t>
            </a:r>
            <a:endParaRPr lang="zh-CN" altLang="en-US" b="1" baseline="-25000" dirty="0" smtClean="0">
              <a:solidFill>
                <a:srgbClr val="002060"/>
              </a:solidFill>
            </a:endParaRPr>
          </a:p>
        </p:txBody>
      </p:sp>
      <p:sp>
        <p:nvSpPr>
          <p:cNvPr id="79" name="Rectangle 78"/>
          <p:cNvSpPr/>
          <p:nvPr/>
        </p:nvSpPr>
        <p:spPr>
          <a:xfrm>
            <a:off x="2990746" y="4303442"/>
            <a:ext cx="401072" cy="369332"/>
          </a:xfrm>
          <a:prstGeom prst="rect">
            <a:avLst/>
          </a:prstGeom>
        </p:spPr>
        <p:txBody>
          <a:bodyPr wrap="none">
            <a:spAutoFit/>
          </a:bodyPr>
          <a:lstStyle/>
          <a:p>
            <a:pPr algn="ctr"/>
            <a:r>
              <a:rPr lang="en-US" altLang="zh-CN" b="1" dirty="0" smtClean="0">
                <a:solidFill>
                  <a:srgbClr val="002060"/>
                </a:solidFill>
              </a:rPr>
              <a:t>x</a:t>
            </a:r>
            <a:r>
              <a:rPr lang="en-US" altLang="zh-CN" b="1" baseline="-25000" dirty="0" smtClean="0">
                <a:solidFill>
                  <a:srgbClr val="002060"/>
                </a:solidFill>
              </a:rPr>
              <a:t>5</a:t>
            </a:r>
            <a:endParaRPr lang="zh-CN" altLang="en-US" b="1" baseline="-25000" dirty="0"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1"/>
                                        </p:tgtEl>
                                        <p:attrNameLst>
                                          <p:attrName>style.visibility</p:attrName>
                                        </p:attrNameLst>
                                      </p:cBhvr>
                                      <p:to>
                                        <p:strVal val="visible"/>
                                      </p:to>
                                    </p:set>
                                  </p:childTnLst>
                                </p:cTn>
                              </p:par>
                            </p:childTnLst>
                          </p:cTn>
                        </p:par>
                        <p:par>
                          <p:cTn id="10" fill="hold">
                            <p:stCondLst>
                              <p:cond delay="0"/>
                            </p:stCondLst>
                            <p:childTnLst>
                              <p:par>
                                <p:cTn id="11" presetID="9"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ssolv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nodeType="afterEffect">
                                  <p:stCondLst>
                                    <p:cond delay="0"/>
                                  </p:stCondLst>
                                  <p:childTnLst>
                                    <p:set>
                                      <p:cBhvr>
                                        <p:cTn id="20" dur="1" fill="hold">
                                          <p:stCondLst>
                                            <p:cond delay="0"/>
                                          </p:stCondLst>
                                        </p:cTn>
                                        <p:tgtEl>
                                          <p:spTgt spid="72"/>
                                        </p:tgtEl>
                                        <p:attrNameLst>
                                          <p:attrName>style.visibility</p:attrName>
                                        </p:attrNameLst>
                                      </p:cBhvr>
                                      <p:to>
                                        <p:strVal val="hidden"/>
                                      </p:to>
                                    </p:set>
                                  </p:childTnLst>
                                </p:cTn>
                              </p:par>
                            </p:childTnLst>
                          </p:cTn>
                        </p:par>
                        <p:par>
                          <p:cTn id="21" fill="hold">
                            <p:stCondLst>
                              <p:cond delay="0"/>
                            </p:stCondLst>
                            <p:childTnLst>
                              <p:par>
                                <p:cTn id="22" presetID="1" presetClass="exit" presetSubtype="0" fill="hold" grpId="1" nodeType="afterEffect">
                                  <p:stCondLst>
                                    <p:cond delay="0"/>
                                  </p:stCondLst>
                                  <p:childTnLst>
                                    <p:set>
                                      <p:cBhvr>
                                        <p:cTn id="23" dur="1" fill="hold">
                                          <p:stCondLst>
                                            <p:cond delay="0"/>
                                          </p:stCondLst>
                                        </p:cTn>
                                        <p:tgtEl>
                                          <p:spTgt spid="91"/>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9"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dissolve">
                                      <p:cBhvr>
                                        <p:cTn id="29" dur="500"/>
                                        <p:tgtEl>
                                          <p:spTgt spid="7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73"/>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grpId="1" nodeType="afterEffect">
                                  <p:stCondLst>
                                    <p:cond delay="0"/>
                                  </p:stCondLst>
                                  <p:childTnLst>
                                    <p:set>
                                      <p:cBhvr>
                                        <p:cTn id="36" dur="1" fill="hold">
                                          <p:stCondLst>
                                            <p:cond delay="0"/>
                                          </p:stCondLst>
                                        </p:cTn>
                                        <p:tgtEl>
                                          <p:spTgt spid="92"/>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dissolve">
                                      <p:cBhvr>
                                        <p:cTn id="39" dur="500"/>
                                        <p:tgtEl>
                                          <p:spTgt spid="100"/>
                                        </p:tgtEl>
                                      </p:cBhvr>
                                    </p:animEffect>
                                  </p:childTnLst>
                                </p:cTn>
                              </p:par>
                              <p:par>
                                <p:cTn id="40" presetID="9" presetClass="entr" presetSubtype="0" fill="hold"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dissolve">
                                      <p:cBhvr>
                                        <p:cTn id="42" dur="500"/>
                                        <p:tgtEl>
                                          <p:spTgt spid="101"/>
                                        </p:tgtEl>
                                      </p:cBhvr>
                                    </p:animEffec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10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0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0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nodeType="afterEffect">
                                  <p:stCondLst>
                                    <p:cond delay="0"/>
                                  </p:stCondLst>
                                  <p:childTnLst>
                                    <p:set>
                                      <p:cBhvr>
                                        <p:cTn id="60" dur="1" fill="hold">
                                          <p:stCondLst>
                                            <p:cond delay="0"/>
                                          </p:stCondLst>
                                        </p:cTn>
                                        <p:tgtEl>
                                          <p:spTgt spid="20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1" grpId="1"/>
      <p:bldP spid="92" grpId="0"/>
      <p:bldP spid="92" grpId="1"/>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85720" y="267494"/>
            <a:ext cx="8401080" cy="1304118"/>
          </a:xfrm>
        </p:spPr>
        <p:txBody>
          <a:bodyPr>
            <a:normAutofit/>
          </a:bodyPr>
          <a:lstStyle/>
          <a:p>
            <a:pPr algn="ctr"/>
            <a:r>
              <a:rPr lang="en-US" altLang="zh-CN" sz="4000" b="1" dirty="0" smtClean="0">
                <a:solidFill>
                  <a:schemeClr val="tx1"/>
                </a:solidFill>
                <a:latin typeface="Arial" pitchFamily="34" charset="0"/>
                <a:cs typeface="Arial" pitchFamily="34" charset="0"/>
              </a:rPr>
              <a:t>Related Work</a:t>
            </a:r>
            <a:endParaRPr lang="en-US" altLang="zh-CN" sz="2400" b="1" dirty="0" smtClean="0">
              <a:solidFill>
                <a:schemeClr val="tx1"/>
              </a:solidFill>
              <a:latin typeface="Arial" pitchFamily="34" charset="0"/>
              <a:cs typeface="Arial" pitchFamily="34" charset="0"/>
            </a:endParaRPr>
          </a:p>
        </p:txBody>
      </p:sp>
      <p:sp>
        <p:nvSpPr>
          <p:cNvPr id="13" name="Content Placeholder 2"/>
          <p:cNvSpPr>
            <a:spLocks noGrp="1"/>
          </p:cNvSpPr>
          <p:nvPr>
            <p:ph idx="1"/>
          </p:nvPr>
        </p:nvSpPr>
        <p:spPr>
          <a:xfrm>
            <a:off x="323528" y="1412776"/>
            <a:ext cx="8229600" cy="4896544"/>
          </a:xfrm>
        </p:spPr>
        <p:txBody>
          <a:bodyPr>
            <a:normAutofit fontScale="92500" lnSpcReduction="20000"/>
          </a:bodyPr>
          <a:lstStyle/>
          <a:p>
            <a:pPr>
              <a:buClr>
                <a:schemeClr val="tx1"/>
              </a:buClr>
            </a:pPr>
            <a:r>
              <a:rPr lang="en-US" altLang="zh-CN" sz="2800" dirty="0" smtClean="0">
                <a:latin typeface="Arial" pitchFamily="34" charset="0"/>
                <a:cs typeface="Arial" pitchFamily="34" charset="0"/>
              </a:rPr>
              <a:t>Different choices of projections</a:t>
            </a:r>
          </a:p>
          <a:p>
            <a:pPr lvl="1">
              <a:buClr>
                <a:schemeClr val="tx1"/>
              </a:buClr>
              <a:buFont typeface="Wingdings" pitchFamily="2" charset="2"/>
              <a:buChar char="Ø"/>
            </a:pPr>
            <a:r>
              <a:rPr lang="en-US" altLang="zh-CN" sz="2400" dirty="0" smtClean="0">
                <a:latin typeface="Arial" pitchFamily="34" charset="0"/>
                <a:cs typeface="Arial" pitchFamily="34" charset="0"/>
              </a:rPr>
              <a:t>random projections </a:t>
            </a:r>
          </a:p>
          <a:p>
            <a:pPr lvl="2">
              <a:buClr>
                <a:schemeClr val="tx1"/>
              </a:buClr>
              <a:buFont typeface="Wingdings" pitchFamily="2" charset="2"/>
              <a:buChar char="ü"/>
            </a:pPr>
            <a:r>
              <a:rPr lang="en-US" altLang="zh-CN" sz="1900" dirty="0" smtClean="0">
                <a:latin typeface="Arial" pitchFamily="34" charset="0"/>
                <a:cs typeface="Arial" pitchFamily="34" charset="0"/>
              </a:rPr>
              <a:t>locality sensitive hashing (</a:t>
            </a:r>
            <a:r>
              <a:rPr lang="en-US" altLang="zh-CN" sz="1900" b="1" i="1" dirty="0" smtClean="0">
                <a:solidFill>
                  <a:srgbClr val="FF0000"/>
                </a:solidFill>
              </a:rPr>
              <a:t>LSH</a:t>
            </a:r>
            <a:r>
              <a:rPr lang="en-US" altLang="zh-CN" sz="1900" dirty="0" smtClean="0"/>
              <a:t>, </a:t>
            </a:r>
            <a:r>
              <a:rPr lang="en-US" altLang="zh-CN" sz="1900" dirty="0" err="1" smtClean="0"/>
              <a:t>Indyk</a:t>
            </a:r>
            <a:r>
              <a:rPr lang="en-US" altLang="zh-CN" sz="1900" dirty="0" smtClean="0"/>
              <a:t> et al. 98</a:t>
            </a:r>
            <a:r>
              <a:rPr lang="en-US" altLang="zh-CN" sz="1900" dirty="0" smtClean="0">
                <a:latin typeface="Arial" pitchFamily="34" charset="0"/>
                <a:cs typeface="Arial" pitchFamily="34" charset="0"/>
              </a:rPr>
              <a:t>)</a:t>
            </a:r>
          </a:p>
          <a:p>
            <a:pPr lvl="2">
              <a:buClr>
                <a:schemeClr val="tx1"/>
              </a:buClr>
              <a:buFont typeface="Wingdings" pitchFamily="2" charset="2"/>
              <a:buChar char="ü"/>
            </a:pPr>
            <a:r>
              <a:rPr lang="en-US" altLang="zh-CN" sz="1900" dirty="0" smtClean="0">
                <a:latin typeface="Arial" pitchFamily="34" charset="0"/>
                <a:cs typeface="Arial" pitchFamily="34" charset="0"/>
              </a:rPr>
              <a:t>shift invariant kernel hashing (</a:t>
            </a:r>
            <a:r>
              <a:rPr lang="en-US" altLang="zh-CN" sz="1900" b="1" i="1" dirty="0" smtClean="0">
                <a:solidFill>
                  <a:srgbClr val="FF0000"/>
                </a:solidFill>
              </a:rPr>
              <a:t>SIKH</a:t>
            </a:r>
            <a:r>
              <a:rPr lang="en-US" altLang="zh-CN" sz="1900" dirty="0" smtClean="0"/>
              <a:t>, </a:t>
            </a:r>
            <a:r>
              <a:rPr lang="en-US" altLang="zh-CN" sz="1900" dirty="0" err="1" smtClean="0"/>
              <a:t>Raginsky</a:t>
            </a:r>
            <a:r>
              <a:rPr lang="en-US" altLang="zh-CN" sz="1900" dirty="0" smtClean="0"/>
              <a:t> et al. 09</a:t>
            </a:r>
            <a:r>
              <a:rPr lang="en-US" altLang="zh-CN" sz="1900" dirty="0" smtClean="0">
                <a:latin typeface="Arial" pitchFamily="34" charset="0"/>
                <a:cs typeface="Arial" pitchFamily="34" charset="0"/>
              </a:rPr>
              <a:t>)</a:t>
            </a:r>
          </a:p>
          <a:p>
            <a:pPr lvl="1">
              <a:buClr>
                <a:schemeClr val="tx1"/>
              </a:buClr>
              <a:buFont typeface="Wingdings" pitchFamily="2" charset="2"/>
              <a:buChar char="Ø"/>
            </a:pPr>
            <a:r>
              <a:rPr lang="en-US" altLang="zh-CN" sz="2400" dirty="0" smtClean="0">
                <a:latin typeface="Arial" pitchFamily="34" charset="0"/>
                <a:cs typeface="Arial" pitchFamily="34" charset="0"/>
              </a:rPr>
              <a:t>principal projections</a:t>
            </a:r>
          </a:p>
          <a:p>
            <a:pPr lvl="2">
              <a:buClr>
                <a:schemeClr val="tx1"/>
              </a:buClr>
              <a:buFont typeface="Wingdings" pitchFamily="2" charset="2"/>
              <a:buChar char="ü"/>
            </a:pPr>
            <a:r>
              <a:rPr lang="en-US" altLang="zh-CN" sz="1900" dirty="0" smtClean="0">
                <a:latin typeface="Arial" pitchFamily="34" charset="0"/>
                <a:cs typeface="Arial" pitchFamily="34" charset="0"/>
              </a:rPr>
              <a:t>spectral hashing (SH, Weiss, et al. 08)</a:t>
            </a:r>
          </a:p>
          <a:p>
            <a:pPr marL="448056" lvl="1" indent="-384048">
              <a:buClr>
                <a:schemeClr val="tx1"/>
              </a:buClr>
              <a:buSzPct val="80000"/>
              <a:buFont typeface="Wingdings 2"/>
              <a:buChar char=""/>
            </a:pPr>
            <a:r>
              <a:rPr lang="en-US" altLang="zh-CN" sz="2800" dirty="0" smtClean="0">
                <a:latin typeface="Arial" pitchFamily="34" charset="0"/>
                <a:cs typeface="Arial" pitchFamily="34" charset="0"/>
              </a:rPr>
              <a:t>Different choices of </a:t>
            </a:r>
          </a:p>
          <a:p>
            <a:pPr lvl="1">
              <a:buClr>
                <a:schemeClr val="tx1"/>
              </a:buClr>
              <a:buFont typeface="Wingdings" pitchFamily="2" charset="2"/>
              <a:buChar char="Ø"/>
            </a:pPr>
            <a:r>
              <a:rPr lang="en-US" altLang="zh-CN" sz="2400" dirty="0" smtClean="0">
                <a:latin typeface="Arial" pitchFamily="34" charset="0"/>
                <a:cs typeface="Arial" pitchFamily="34" charset="0"/>
              </a:rPr>
              <a:t>identity function: LSH &amp; Boosted SSC (</a:t>
            </a:r>
            <a:r>
              <a:rPr lang="en-US" altLang="zh-CN" sz="2000" dirty="0" err="1" smtClean="0"/>
              <a:t>Shakhnarovich</a:t>
            </a:r>
            <a:r>
              <a:rPr lang="en-US" altLang="zh-CN" sz="2000" dirty="0" smtClean="0"/>
              <a:t>, 05</a:t>
            </a:r>
            <a:r>
              <a:rPr lang="en-US" altLang="zh-CN" sz="2400" dirty="0" smtClean="0">
                <a:latin typeface="Arial" pitchFamily="34" charset="0"/>
                <a:cs typeface="Arial" pitchFamily="34" charset="0"/>
              </a:rPr>
              <a:t>)</a:t>
            </a:r>
          </a:p>
          <a:p>
            <a:pPr lvl="1">
              <a:buClr>
                <a:schemeClr val="tx1"/>
              </a:buClr>
              <a:buFont typeface="Wingdings" pitchFamily="2" charset="2"/>
              <a:buChar char="Ø"/>
            </a:pPr>
            <a:r>
              <a:rPr lang="en-US" altLang="zh-CN" sz="2400" dirty="0" smtClean="0">
                <a:latin typeface="Arial" pitchFamily="34" charset="0"/>
                <a:cs typeface="Arial" pitchFamily="34" charset="0"/>
              </a:rPr>
              <a:t>sinusoidal function: SH &amp; SIKH</a:t>
            </a:r>
          </a:p>
          <a:p>
            <a:pPr lvl="0">
              <a:buClr>
                <a:schemeClr val="tx1"/>
              </a:buClr>
            </a:pPr>
            <a:r>
              <a:rPr lang="en-US" altLang="zh-CN" sz="2800" dirty="0" smtClean="0">
                <a:latin typeface="Arial" pitchFamily="34" charset="0"/>
                <a:cs typeface="Arial" pitchFamily="34" charset="0"/>
              </a:rPr>
              <a:t>Other recent work:</a:t>
            </a:r>
          </a:p>
          <a:p>
            <a:pPr lvl="1">
              <a:buClr>
                <a:schemeClr val="tx1"/>
              </a:buClr>
              <a:buFont typeface="Wingdings" pitchFamily="2" charset="2"/>
              <a:buChar char="Ø"/>
            </a:pPr>
            <a:r>
              <a:rPr lang="en-US" altLang="zh-CN" sz="2400" i="1" dirty="0" smtClean="0">
                <a:latin typeface="Arial" pitchFamily="34" charset="0"/>
                <a:cs typeface="Arial" pitchFamily="34" charset="0"/>
              </a:rPr>
              <a:t>Restricted </a:t>
            </a:r>
            <a:r>
              <a:rPr lang="en-US" altLang="zh-CN" sz="2400" i="1" dirty="0" err="1" smtClean="0">
                <a:latin typeface="Arial" pitchFamily="34" charset="0"/>
                <a:cs typeface="Arial" pitchFamily="34" charset="0"/>
              </a:rPr>
              <a:t>boltzman</a:t>
            </a:r>
            <a:r>
              <a:rPr lang="en-US" altLang="zh-CN" sz="2400" i="1" dirty="0" smtClean="0">
                <a:latin typeface="Arial" pitchFamily="34" charset="0"/>
                <a:cs typeface="Arial" pitchFamily="34" charset="0"/>
              </a:rPr>
              <a:t> machines (</a:t>
            </a:r>
            <a:r>
              <a:rPr lang="en-US" altLang="zh-CN" sz="2100" b="1" i="1" dirty="0" smtClean="0">
                <a:solidFill>
                  <a:srgbClr val="FF0000"/>
                </a:solidFill>
              </a:rPr>
              <a:t>RBMs</a:t>
            </a:r>
            <a:r>
              <a:rPr lang="en-US" altLang="zh-CN" sz="2100" dirty="0" smtClean="0"/>
              <a:t>, Hinton et al. 06</a:t>
            </a:r>
            <a:r>
              <a:rPr lang="en-US" altLang="zh-CN" sz="2400" i="1" dirty="0" smtClean="0">
                <a:latin typeface="Arial" pitchFamily="34" charset="0"/>
                <a:cs typeface="Arial" pitchFamily="34" charset="0"/>
              </a:rPr>
              <a:t>)</a:t>
            </a:r>
          </a:p>
          <a:p>
            <a:pPr lvl="1">
              <a:buClr>
                <a:schemeClr val="tx1"/>
              </a:buClr>
              <a:buFont typeface="Wingdings" pitchFamily="2" charset="2"/>
              <a:buChar char="Ø"/>
            </a:pPr>
            <a:r>
              <a:rPr lang="en-US" altLang="zh-CN" sz="2400" i="1" dirty="0" err="1" smtClean="0">
                <a:latin typeface="Arial" pitchFamily="34" charset="0"/>
                <a:cs typeface="Arial" pitchFamily="34" charset="0"/>
              </a:rPr>
              <a:t>Jian</a:t>
            </a:r>
            <a:r>
              <a:rPr lang="en-US" altLang="zh-CN" sz="2400" i="1" dirty="0" smtClean="0">
                <a:latin typeface="Arial" pitchFamily="34" charset="0"/>
                <a:cs typeface="Arial" pitchFamily="34" charset="0"/>
              </a:rPr>
              <a:t> et al. 08 (metric learning)</a:t>
            </a:r>
          </a:p>
          <a:p>
            <a:pPr lvl="1">
              <a:buClr>
                <a:schemeClr val="tx1"/>
              </a:buClr>
              <a:buFont typeface="Wingdings" pitchFamily="2" charset="2"/>
              <a:buChar char="Ø"/>
            </a:pPr>
            <a:r>
              <a:rPr lang="en-US" altLang="zh-CN" sz="2400" i="1" dirty="0" err="1" smtClean="0">
                <a:latin typeface="Arial" pitchFamily="34" charset="0"/>
                <a:cs typeface="Arial" pitchFamily="34" charset="0"/>
              </a:rPr>
              <a:t>Kulis</a:t>
            </a:r>
            <a:r>
              <a:rPr lang="en-US" altLang="zh-CN" sz="2400" i="1" dirty="0" smtClean="0">
                <a:latin typeface="Arial" pitchFamily="34" charset="0"/>
                <a:cs typeface="Arial" pitchFamily="34" charset="0"/>
              </a:rPr>
              <a:t> et al. 09 &amp; Mu et al. 10 (</a:t>
            </a:r>
            <a:r>
              <a:rPr lang="en-US" altLang="zh-CN" sz="2400" i="1" dirty="0" err="1" smtClean="0">
                <a:latin typeface="Arial" pitchFamily="34" charset="0"/>
                <a:cs typeface="Arial" pitchFamily="34" charset="0"/>
              </a:rPr>
              <a:t>kernerlized</a:t>
            </a:r>
            <a:r>
              <a:rPr lang="en-US" altLang="zh-CN" sz="2400" i="1" dirty="0" smtClean="0">
                <a:latin typeface="Arial" pitchFamily="34" charset="0"/>
                <a:cs typeface="Arial" pitchFamily="34" charset="0"/>
              </a:rPr>
              <a:t>)</a:t>
            </a:r>
          </a:p>
          <a:p>
            <a:pPr lvl="1">
              <a:buClr>
                <a:schemeClr val="tx1"/>
              </a:buClr>
              <a:buFont typeface="Wingdings" pitchFamily="2" charset="2"/>
              <a:buChar char="Ø"/>
            </a:pPr>
            <a:r>
              <a:rPr lang="en-US" altLang="zh-CN" sz="2400" i="1" dirty="0" err="1" smtClean="0">
                <a:latin typeface="Arial" pitchFamily="34" charset="0"/>
                <a:cs typeface="Arial" pitchFamily="34" charset="0"/>
              </a:rPr>
              <a:t>Kulis</a:t>
            </a:r>
            <a:r>
              <a:rPr lang="en-US" altLang="zh-CN" sz="2400" i="1" dirty="0" smtClean="0">
                <a:latin typeface="Arial" pitchFamily="34" charset="0"/>
                <a:cs typeface="Arial" pitchFamily="34" charset="0"/>
              </a:rPr>
              <a:t> NIPS 09 (binary reconstructive embedding)</a:t>
            </a:r>
            <a:endParaRPr lang="en-US" altLang="zh-CN" sz="3200" dirty="0" smtClean="0">
              <a:latin typeface="Arial" pitchFamily="34" charset="0"/>
              <a:cs typeface="Arial"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3768337" y="3290100"/>
            <a:ext cx="228600" cy="371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791076"/>
          </a:xfrm>
        </p:spPr>
        <p:txBody>
          <a:bodyPr>
            <a:normAutofit/>
          </a:bodyPr>
          <a:lstStyle/>
          <a:p>
            <a:pPr algn="just">
              <a:buClr>
                <a:schemeClr val="tx1"/>
              </a:buClr>
            </a:pPr>
            <a:r>
              <a:rPr lang="en-US" altLang="zh-CN" sz="2800" dirty="0" smtClean="0">
                <a:latin typeface="Arial" pitchFamily="34" charset="0"/>
                <a:cs typeface="Arial" pitchFamily="34" charset="0"/>
              </a:rPr>
              <a:t>Existing hashing methods mostly rely on random or principal projections</a:t>
            </a:r>
          </a:p>
          <a:p>
            <a:pPr lvl="1">
              <a:buClr>
                <a:schemeClr val="tx1"/>
              </a:buClr>
              <a:buFont typeface="Wingdings" pitchFamily="2" charset="2"/>
              <a:buChar char="Ø"/>
            </a:pPr>
            <a:r>
              <a:rPr lang="en-US" altLang="zh-CN" dirty="0" smtClean="0">
                <a:latin typeface="Arial" pitchFamily="34" charset="0"/>
                <a:cs typeface="Arial" pitchFamily="34" charset="0"/>
              </a:rPr>
              <a:t>not  compact</a:t>
            </a:r>
          </a:p>
          <a:p>
            <a:pPr lvl="1">
              <a:buClr>
                <a:schemeClr val="tx1"/>
              </a:buClr>
              <a:buFont typeface="Wingdings" pitchFamily="2" charset="2"/>
              <a:buChar char="Ø"/>
            </a:pPr>
            <a:r>
              <a:rPr lang="en-US" altLang="zh-CN" dirty="0" smtClean="0">
                <a:latin typeface="Arial" pitchFamily="34" charset="0"/>
                <a:cs typeface="Arial" pitchFamily="34" charset="0"/>
              </a:rPr>
              <a:t>low accuracy</a:t>
            </a:r>
          </a:p>
          <a:p>
            <a:pPr algn="just">
              <a:buClr>
                <a:schemeClr val="tx1"/>
              </a:buClr>
            </a:pPr>
            <a:r>
              <a:rPr lang="en-US" altLang="zh-CN" sz="2800" dirty="0" smtClean="0">
                <a:latin typeface="Arial" pitchFamily="34" charset="0"/>
                <a:cs typeface="Arial" pitchFamily="34" charset="0"/>
              </a:rPr>
              <a:t>Simple metrics are usually not enough to express semantic similarity</a:t>
            </a:r>
            <a:endParaRPr lang="en-US" altLang="zh-CN" dirty="0" smtClean="0">
              <a:latin typeface="Arial" pitchFamily="34" charset="0"/>
              <a:cs typeface="Arial" pitchFamily="34" charset="0"/>
            </a:endParaRPr>
          </a:p>
          <a:p>
            <a:pPr lvl="1">
              <a:buClr>
                <a:schemeClr val="tx1"/>
              </a:buClr>
              <a:buFont typeface="Wingdings" pitchFamily="2" charset="2"/>
              <a:buChar char="Ø"/>
            </a:pPr>
            <a:r>
              <a:rPr lang="en-US" altLang="zh-CN" dirty="0" smtClean="0">
                <a:latin typeface="Arial" pitchFamily="34" charset="0"/>
                <a:cs typeface="Arial" pitchFamily="34" charset="0"/>
              </a:rPr>
              <a:t>Similarity given by a few </a:t>
            </a:r>
            <a:r>
              <a:rPr lang="en-US" altLang="zh-CN" dirty="0" err="1" smtClean="0">
                <a:latin typeface="Arial" pitchFamily="34" charset="0"/>
                <a:cs typeface="Arial" pitchFamily="34" charset="0"/>
              </a:rPr>
              <a:t>pairwise</a:t>
            </a:r>
            <a:r>
              <a:rPr lang="en-US" altLang="zh-CN" dirty="0" smtClean="0">
                <a:latin typeface="Arial" pitchFamily="34" charset="0"/>
                <a:cs typeface="Arial" pitchFamily="34" charset="0"/>
              </a:rPr>
              <a:t> labels</a:t>
            </a:r>
          </a:p>
          <a:p>
            <a:pPr algn="just">
              <a:buClr>
                <a:schemeClr val="tx1"/>
              </a:buClr>
            </a:pPr>
            <a:r>
              <a:rPr lang="en-US" altLang="zh-CN" sz="2800" dirty="0" smtClean="0">
                <a:solidFill>
                  <a:srgbClr val="FF0000"/>
                </a:solidFill>
                <a:latin typeface="Arial" pitchFamily="34" charset="0"/>
                <a:cs typeface="Arial" pitchFamily="34" charset="0"/>
              </a:rPr>
              <a:t>Goal: to learn binary hash functions that give high accuracy with compact codes</a:t>
            </a:r>
          </a:p>
          <a:p>
            <a:pPr>
              <a:buNone/>
            </a:pPr>
            <a:r>
              <a:rPr lang="en-US" altLang="zh-CN" sz="2600" dirty="0" smtClean="0">
                <a:latin typeface="Arial" pitchFamily="34" charset="0"/>
                <a:cs typeface="Arial" pitchFamily="34" charset="0"/>
              </a:rPr>
              <a:t>	</a:t>
            </a:r>
            <a:r>
              <a:rPr lang="en-US" altLang="zh-CN" sz="2600" dirty="0" smtClean="0">
                <a:solidFill>
                  <a:srgbClr val="FF0000"/>
                </a:solidFill>
                <a:latin typeface="Arial" pitchFamily="34" charset="0"/>
                <a:cs typeface="Arial" pitchFamily="34" charset="0"/>
              </a:rPr>
              <a:t>--- semi-supervised and unsupervised cases</a:t>
            </a:r>
          </a:p>
          <a:p>
            <a:pPr>
              <a:buNone/>
            </a:pPr>
            <a:endParaRPr lang="zh-CN" altLang="en-US" dirty="0"/>
          </a:p>
        </p:txBody>
      </p:sp>
      <p:sp>
        <p:nvSpPr>
          <p:cNvPr id="3" name="Title 2"/>
          <p:cNvSpPr>
            <a:spLocks noGrp="1"/>
          </p:cNvSpPr>
          <p:nvPr>
            <p:ph type="title"/>
          </p:nvPr>
        </p:nvSpPr>
        <p:spPr/>
        <p:txBody>
          <a:bodyPr>
            <a:normAutofit/>
          </a:bodyPr>
          <a:lstStyle/>
          <a:p>
            <a:pPr lvl="0" algn="ctr"/>
            <a:r>
              <a:rPr lang="en-US" altLang="zh-CN" sz="4400" b="1" dirty="0" smtClean="0">
                <a:ln>
                  <a:noFill/>
                </a:ln>
                <a:solidFill>
                  <a:schemeClr val="tx1"/>
                </a:solidFill>
                <a:latin typeface="Arial" pitchFamily="34" charset="0"/>
                <a:cs typeface="Arial" pitchFamily="34" charset="0"/>
              </a:rPr>
              <a:t>Main Issues</a:t>
            </a:r>
            <a:endParaRPr lang="zh-CN" altLang="en-US" sz="44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zh-CN" sz="4000" b="1" dirty="0" smtClean="0">
                <a:solidFill>
                  <a:schemeClr val="tx1"/>
                </a:solidFill>
                <a:latin typeface="Arial" pitchFamily="34" charset="0"/>
                <a:cs typeface="Arial" pitchFamily="34" charset="0"/>
              </a:rPr>
              <a:t>Formulation</a:t>
            </a:r>
            <a:endParaRPr lang="zh-CN" altLang="en-US" sz="4000" b="1" dirty="0">
              <a:solidFill>
                <a:schemeClr val="tx1"/>
              </a:solidFill>
              <a:latin typeface="Arial" pitchFamily="34" charset="0"/>
              <a:cs typeface="Arial" pitchFamily="34" charset="0"/>
            </a:endParaRPr>
          </a:p>
        </p:txBody>
      </p:sp>
      <p:pic>
        <p:nvPicPr>
          <p:cNvPr id="5129" name="Picture 9"/>
          <p:cNvPicPr>
            <a:picLocks noChangeAspect="1" noChangeArrowheads="1"/>
          </p:cNvPicPr>
          <p:nvPr/>
        </p:nvPicPr>
        <p:blipFill>
          <a:blip r:embed="rId3" cstate="print"/>
          <a:stretch>
            <a:fillRect/>
          </a:stretch>
        </p:blipFill>
        <p:spPr bwMode="auto">
          <a:xfrm>
            <a:off x="1071539" y="3861176"/>
            <a:ext cx="4312407" cy="1296016"/>
          </a:xfrm>
          <a:prstGeom prst="rect">
            <a:avLst/>
          </a:prstGeom>
          <a:noFill/>
          <a:ln>
            <a:noFill/>
          </a:ln>
        </p:spPr>
      </p:pic>
      <p:graphicFrame>
        <p:nvGraphicFramePr>
          <p:cNvPr id="20" name="Table 19"/>
          <p:cNvGraphicFramePr>
            <a:graphicFrameLocks noGrp="1"/>
          </p:cNvGraphicFramePr>
          <p:nvPr/>
        </p:nvGraphicFramePr>
        <p:xfrm>
          <a:off x="6219050" y="4141039"/>
          <a:ext cx="2357464" cy="2252160"/>
        </p:xfrm>
        <a:graphic>
          <a:graphicData uri="http://schemas.openxmlformats.org/drawingml/2006/table">
            <a:tbl>
              <a:tblPr firstRow="1" bandRow="1">
                <a:tableStyleId>{5C22544A-7EE6-4342-B048-85BDC9FD1C3A}</a:tableStyleId>
              </a:tblPr>
              <a:tblGrid>
                <a:gridCol w="294683"/>
                <a:gridCol w="294683"/>
                <a:gridCol w="294683"/>
                <a:gridCol w="294683"/>
                <a:gridCol w="294683"/>
                <a:gridCol w="294683"/>
                <a:gridCol w="294683"/>
                <a:gridCol w="294683"/>
              </a:tblGrid>
              <a:tr h="281520">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bl>
          </a:graphicData>
        </a:graphic>
      </p:graphicFrame>
      <p:sp>
        <p:nvSpPr>
          <p:cNvPr id="21" name="Rectangle 20"/>
          <p:cNvSpPr/>
          <p:nvPr/>
        </p:nvSpPr>
        <p:spPr>
          <a:xfrm>
            <a:off x="6541516" y="4152614"/>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21"/>
          <p:cNvSpPr/>
          <p:nvPr/>
        </p:nvSpPr>
        <p:spPr>
          <a:xfrm>
            <a:off x="7423909" y="6126767"/>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22"/>
          <p:cNvSpPr/>
          <p:nvPr/>
        </p:nvSpPr>
        <p:spPr>
          <a:xfrm>
            <a:off x="6254065" y="4460543"/>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23"/>
          <p:cNvSpPr/>
          <p:nvPr/>
        </p:nvSpPr>
        <p:spPr>
          <a:xfrm>
            <a:off x="8027177" y="4164189"/>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p:cNvSpPr/>
          <p:nvPr/>
        </p:nvSpPr>
        <p:spPr>
          <a:xfrm>
            <a:off x="6248164" y="5854578"/>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25"/>
          <p:cNvSpPr/>
          <p:nvPr/>
        </p:nvSpPr>
        <p:spPr>
          <a:xfrm>
            <a:off x="7136169" y="4728756"/>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
          <p:cNvSpPr/>
          <p:nvPr/>
        </p:nvSpPr>
        <p:spPr>
          <a:xfrm>
            <a:off x="6838842" y="5000283"/>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27"/>
          <p:cNvSpPr/>
          <p:nvPr/>
        </p:nvSpPr>
        <p:spPr>
          <a:xfrm>
            <a:off x="8301354" y="5282059"/>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ectangle 28"/>
          <p:cNvSpPr/>
          <p:nvPr/>
        </p:nvSpPr>
        <p:spPr>
          <a:xfrm>
            <a:off x="6838842" y="5569799"/>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29"/>
          <p:cNvSpPr/>
          <p:nvPr/>
        </p:nvSpPr>
        <p:spPr>
          <a:xfrm>
            <a:off x="7724240" y="4724118"/>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4" cstate="print"/>
          <a:srcRect/>
          <a:stretch>
            <a:fillRect/>
          </a:stretch>
        </p:blipFill>
        <p:spPr bwMode="auto">
          <a:xfrm>
            <a:off x="571472" y="3371974"/>
            <a:ext cx="7461251" cy="273050"/>
          </a:xfrm>
          <a:prstGeom prst="rect">
            <a:avLst/>
          </a:prstGeom>
          <a:noFill/>
          <a:ln w="9525">
            <a:noFill/>
            <a:miter lim="800000"/>
            <a:headEnd/>
            <a:tailEnd/>
          </a:ln>
        </p:spPr>
      </p:pic>
      <p:sp>
        <p:nvSpPr>
          <p:cNvPr id="35" name="Rectangle 34"/>
          <p:cNvSpPr/>
          <p:nvPr/>
        </p:nvSpPr>
        <p:spPr>
          <a:xfrm>
            <a:off x="6987146" y="6446582"/>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35"/>
          <p:cNvSpPr/>
          <p:nvPr/>
        </p:nvSpPr>
        <p:spPr>
          <a:xfrm>
            <a:off x="5947614" y="6449231"/>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Picture 9"/>
          <p:cNvPicPr>
            <a:picLocks noChangeAspect="1" noChangeArrowheads="1"/>
          </p:cNvPicPr>
          <p:nvPr/>
        </p:nvPicPr>
        <p:blipFill>
          <a:blip r:embed="rId5" cstate="print"/>
          <a:srcRect/>
          <a:stretch>
            <a:fillRect/>
          </a:stretch>
        </p:blipFill>
        <p:spPr bwMode="auto">
          <a:xfrm>
            <a:off x="7309610" y="6447910"/>
            <a:ext cx="400051" cy="238125"/>
          </a:xfrm>
          <a:prstGeom prst="rect">
            <a:avLst/>
          </a:prstGeom>
          <a:noFill/>
          <a:ln w="9525">
            <a:noFill/>
            <a:miter lim="800000"/>
            <a:headEnd/>
            <a:tailEnd/>
          </a:ln>
        </p:spPr>
      </p:pic>
      <p:pic>
        <p:nvPicPr>
          <p:cNvPr id="38" name="Picture 10"/>
          <p:cNvPicPr>
            <a:picLocks noChangeAspect="1" noChangeArrowheads="1"/>
          </p:cNvPicPr>
          <p:nvPr/>
        </p:nvPicPr>
        <p:blipFill>
          <a:blip r:embed="rId6" cstate="print"/>
          <a:srcRect/>
          <a:stretch>
            <a:fillRect/>
          </a:stretch>
        </p:blipFill>
        <p:spPr bwMode="auto">
          <a:xfrm>
            <a:off x="6247903" y="6446583"/>
            <a:ext cx="619125" cy="238125"/>
          </a:xfrm>
          <a:prstGeom prst="rect">
            <a:avLst/>
          </a:prstGeom>
          <a:noFill/>
          <a:ln w="9525">
            <a:noFill/>
            <a:miter lim="800000"/>
            <a:headEnd/>
            <a:tailEnd/>
          </a:ln>
        </p:spPr>
      </p:pic>
      <p:sp>
        <p:nvSpPr>
          <p:cNvPr id="40" name="TextBox 39"/>
          <p:cNvSpPr txBox="1"/>
          <p:nvPr/>
        </p:nvSpPr>
        <p:spPr>
          <a:xfrm>
            <a:off x="5917748" y="4094739"/>
            <a:ext cx="428628" cy="369332"/>
          </a:xfrm>
          <a:prstGeom prst="rect">
            <a:avLst/>
          </a:prstGeom>
          <a:noFill/>
        </p:spPr>
        <p:txBody>
          <a:bodyPr wrap="square" rtlCol="0">
            <a:spAutoFit/>
          </a:bodyPr>
          <a:lstStyle/>
          <a:p>
            <a:r>
              <a:rPr lang="en-US" altLang="zh-CN" dirty="0" smtClean="0"/>
              <a:t>x</a:t>
            </a:r>
            <a:r>
              <a:rPr lang="en-US" altLang="zh-CN" baseline="-25000" dirty="0" smtClean="0"/>
              <a:t>1</a:t>
            </a:r>
            <a:endParaRPr lang="zh-CN" altLang="en-US" baseline="-25000" dirty="0"/>
          </a:p>
        </p:txBody>
      </p:sp>
      <p:sp>
        <p:nvSpPr>
          <p:cNvPr id="41" name="TextBox 40"/>
          <p:cNvSpPr txBox="1"/>
          <p:nvPr/>
        </p:nvSpPr>
        <p:spPr>
          <a:xfrm>
            <a:off x="5921724" y="4375948"/>
            <a:ext cx="428628" cy="369332"/>
          </a:xfrm>
          <a:prstGeom prst="rect">
            <a:avLst/>
          </a:prstGeom>
          <a:noFill/>
        </p:spPr>
        <p:txBody>
          <a:bodyPr wrap="square" rtlCol="0">
            <a:spAutoFit/>
          </a:bodyPr>
          <a:lstStyle/>
          <a:p>
            <a:r>
              <a:rPr lang="en-US" altLang="zh-CN" dirty="0" smtClean="0"/>
              <a:t>x</a:t>
            </a:r>
            <a:r>
              <a:rPr lang="en-US" altLang="zh-CN" baseline="-25000" dirty="0" smtClean="0"/>
              <a:t>2</a:t>
            </a:r>
            <a:endParaRPr lang="zh-CN" altLang="en-US" baseline="-25000" dirty="0"/>
          </a:p>
        </p:txBody>
      </p:sp>
      <p:sp>
        <p:nvSpPr>
          <p:cNvPr id="42" name="TextBox 41"/>
          <p:cNvSpPr txBox="1"/>
          <p:nvPr/>
        </p:nvSpPr>
        <p:spPr>
          <a:xfrm>
            <a:off x="5921724" y="4675830"/>
            <a:ext cx="428628" cy="369332"/>
          </a:xfrm>
          <a:prstGeom prst="rect">
            <a:avLst/>
          </a:prstGeom>
          <a:noFill/>
        </p:spPr>
        <p:txBody>
          <a:bodyPr wrap="square" rtlCol="0">
            <a:spAutoFit/>
          </a:bodyPr>
          <a:lstStyle/>
          <a:p>
            <a:r>
              <a:rPr lang="en-US" altLang="zh-CN" dirty="0" smtClean="0"/>
              <a:t>x</a:t>
            </a:r>
            <a:r>
              <a:rPr lang="en-US" altLang="zh-CN" baseline="-25000" dirty="0" smtClean="0"/>
              <a:t>3</a:t>
            </a:r>
            <a:endParaRPr lang="zh-CN" altLang="en-US" baseline="-25000" dirty="0"/>
          </a:p>
        </p:txBody>
      </p:sp>
      <p:sp>
        <p:nvSpPr>
          <p:cNvPr id="43" name="TextBox 42"/>
          <p:cNvSpPr txBox="1"/>
          <p:nvPr/>
        </p:nvSpPr>
        <p:spPr>
          <a:xfrm>
            <a:off x="5925700" y="4945464"/>
            <a:ext cx="428628" cy="369332"/>
          </a:xfrm>
          <a:prstGeom prst="rect">
            <a:avLst/>
          </a:prstGeom>
          <a:noFill/>
        </p:spPr>
        <p:txBody>
          <a:bodyPr wrap="square" rtlCol="0">
            <a:spAutoFit/>
          </a:bodyPr>
          <a:lstStyle/>
          <a:p>
            <a:r>
              <a:rPr lang="en-US" altLang="zh-CN" dirty="0" smtClean="0"/>
              <a:t>x</a:t>
            </a:r>
            <a:r>
              <a:rPr lang="en-US" altLang="zh-CN" baseline="-25000" dirty="0" smtClean="0"/>
              <a:t>4</a:t>
            </a:r>
            <a:endParaRPr lang="zh-CN" altLang="en-US" baseline="-25000" dirty="0"/>
          </a:p>
        </p:txBody>
      </p:sp>
      <p:sp>
        <p:nvSpPr>
          <p:cNvPr id="44" name="TextBox 43"/>
          <p:cNvSpPr txBox="1"/>
          <p:nvPr/>
        </p:nvSpPr>
        <p:spPr>
          <a:xfrm>
            <a:off x="5919736" y="5206998"/>
            <a:ext cx="428628" cy="369332"/>
          </a:xfrm>
          <a:prstGeom prst="rect">
            <a:avLst/>
          </a:prstGeom>
          <a:noFill/>
        </p:spPr>
        <p:txBody>
          <a:bodyPr wrap="square" rtlCol="0">
            <a:spAutoFit/>
          </a:bodyPr>
          <a:lstStyle/>
          <a:p>
            <a:r>
              <a:rPr lang="en-US" altLang="zh-CN" dirty="0" smtClean="0"/>
              <a:t>x</a:t>
            </a:r>
            <a:r>
              <a:rPr lang="en-US" altLang="zh-CN" baseline="-25000" dirty="0" smtClean="0"/>
              <a:t>5</a:t>
            </a:r>
            <a:endParaRPr lang="zh-CN" altLang="en-US" baseline="-25000" dirty="0"/>
          </a:p>
        </p:txBody>
      </p:sp>
      <p:sp>
        <p:nvSpPr>
          <p:cNvPr id="45" name="TextBox 44"/>
          <p:cNvSpPr txBox="1"/>
          <p:nvPr/>
        </p:nvSpPr>
        <p:spPr>
          <a:xfrm>
            <a:off x="5923712" y="5488207"/>
            <a:ext cx="428628" cy="369332"/>
          </a:xfrm>
          <a:prstGeom prst="rect">
            <a:avLst/>
          </a:prstGeom>
          <a:noFill/>
        </p:spPr>
        <p:txBody>
          <a:bodyPr wrap="square" rtlCol="0">
            <a:spAutoFit/>
          </a:bodyPr>
          <a:lstStyle/>
          <a:p>
            <a:r>
              <a:rPr lang="en-US" altLang="zh-CN" dirty="0" smtClean="0"/>
              <a:t>x</a:t>
            </a:r>
            <a:r>
              <a:rPr lang="en-US" altLang="zh-CN" baseline="-25000" dirty="0" smtClean="0"/>
              <a:t>6</a:t>
            </a:r>
            <a:endParaRPr lang="zh-CN" altLang="en-US" baseline="-25000" dirty="0"/>
          </a:p>
        </p:txBody>
      </p:sp>
      <p:sp>
        <p:nvSpPr>
          <p:cNvPr id="46" name="TextBox 45"/>
          <p:cNvSpPr txBox="1"/>
          <p:nvPr/>
        </p:nvSpPr>
        <p:spPr>
          <a:xfrm>
            <a:off x="5923712" y="5788089"/>
            <a:ext cx="428628" cy="369332"/>
          </a:xfrm>
          <a:prstGeom prst="rect">
            <a:avLst/>
          </a:prstGeom>
          <a:noFill/>
        </p:spPr>
        <p:txBody>
          <a:bodyPr wrap="square" rtlCol="0">
            <a:spAutoFit/>
          </a:bodyPr>
          <a:lstStyle/>
          <a:p>
            <a:r>
              <a:rPr lang="en-US" altLang="zh-CN" dirty="0" smtClean="0"/>
              <a:t>x</a:t>
            </a:r>
            <a:r>
              <a:rPr lang="en-US" altLang="zh-CN" baseline="-25000" dirty="0" smtClean="0"/>
              <a:t>7</a:t>
            </a:r>
            <a:endParaRPr lang="zh-CN" altLang="en-US" baseline="-25000" dirty="0"/>
          </a:p>
        </p:txBody>
      </p:sp>
      <p:sp>
        <p:nvSpPr>
          <p:cNvPr id="47" name="TextBox 46"/>
          <p:cNvSpPr txBox="1"/>
          <p:nvPr/>
        </p:nvSpPr>
        <p:spPr>
          <a:xfrm>
            <a:off x="5927688" y="6057723"/>
            <a:ext cx="428628" cy="369332"/>
          </a:xfrm>
          <a:prstGeom prst="rect">
            <a:avLst/>
          </a:prstGeom>
          <a:noFill/>
        </p:spPr>
        <p:txBody>
          <a:bodyPr wrap="square" rtlCol="0">
            <a:spAutoFit/>
          </a:bodyPr>
          <a:lstStyle/>
          <a:p>
            <a:r>
              <a:rPr lang="en-US" altLang="zh-CN" dirty="0" smtClean="0"/>
              <a:t>x</a:t>
            </a:r>
            <a:r>
              <a:rPr lang="en-US" altLang="zh-CN" baseline="-25000" dirty="0" smtClean="0"/>
              <a:t>8</a:t>
            </a:r>
            <a:endParaRPr lang="zh-CN" altLang="en-US" baseline="-25000" dirty="0"/>
          </a:p>
        </p:txBody>
      </p:sp>
      <p:sp>
        <p:nvSpPr>
          <p:cNvPr id="48" name="TextBox 47"/>
          <p:cNvSpPr txBox="1"/>
          <p:nvPr/>
        </p:nvSpPr>
        <p:spPr>
          <a:xfrm>
            <a:off x="6209111" y="3816939"/>
            <a:ext cx="428628" cy="369332"/>
          </a:xfrm>
          <a:prstGeom prst="rect">
            <a:avLst/>
          </a:prstGeom>
          <a:noFill/>
        </p:spPr>
        <p:txBody>
          <a:bodyPr wrap="square" rtlCol="0">
            <a:spAutoFit/>
          </a:bodyPr>
          <a:lstStyle/>
          <a:p>
            <a:r>
              <a:rPr lang="en-US" altLang="zh-CN" dirty="0" smtClean="0"/>
              <a:t>x</a:t>
            </a:r>
            <a:r>
              <a:rPr lang="en-US" altLang="zh-CN" baseline="-25000" dirty="0" smtClean="0"/>
              <a:t>1</a:t>
            </a:r>
            <a:endParaRPr lang="zh-CN" altLang="en-US" baseline="-25000" dirty="0"/>
          </a:p>
        </p:txBody>
      </p:sp>
      <p:sp>
        <p:nvSpPr>
          <p:cNvPr id="49" name="TextBox 48"/>
          <p:cNvSpPr txBox="1"/>
          <p:nvPr/>
        </p:nvSpPr>
        <p:spPr>
          <a:xfrm>
            <a:off x="6498839" y="3805364"/>
            <a:ext cx="428628" cy="369332"/>
          </a:xfrm>
          <a:prstGeom prst="rect">
            <a:avLst/>
          </a:prstGeom>
          <a:noFill/>
        </p:spPr>
        <p:txBody>
          <a:bodyPr wrap="square" rtlCol="0">
            <a:spAutoFit/>
          </a:bodyPr>
          <a:lstStyle/>
          <a:p>
            <a:r>
              <a:rPr lang="en-US" altLang="zh-CN" dirty="0" smtClean="0"/>
              <a:t>x</a:t>
            </a:r>
            <a:r>
              <a:rPr lang="en-US" altLang="zh-CN" baseline="-25000" dirty="0" smtClean="0"/>
              <a:t>2</a:t>
            </a:r>
            <a:endParaRPr lang="zh-CN" altLang="en-US" baseline="-25000" dirty="0"/>
          </a:p>
        </p:txBody>
      </p:sp>
      <p:sp>
        <p:nvSpPr>
          <p:cNvPr id="50" name="TextBox 49"/>
          <p:cNvSpPr txBox="1"/>
          <p:nvPr/>
        </p:nvSpPr>
        <p:spPr>
          <a:xfrm>
            <a:off x="6829256" y="3814951"/>
            <a:ext cx="428628" cy="369332"/>
          </a:xfrm>
          <a:prstGeom prst="rect">
            <a:avLst/>
          </a:prstGeom>
          <a:noFill/>
        </p:spPr>
        <p:txBody>
          <a:bodyPr wrap="square" rtlCol="0">
            <a:spAutoFit/>
          </a:bodyPr>
          <a:lstStyle/>
          <a:p>
            <a:r>
              <a:rPr lang="en-US" altLang="zh-CN" dirty="0" smtClean="0"/>
              <a:t>x</a:t>
            </a:r>
            <a:r>
              <a:rPr lang="en-US" altLang="zh-CN" baseline="-25000" dirty="0" smtClean="0"/>
              <a:t>3</a:t>
            </a:r>
            <a:endParaRPr lang="zh-CN" altLang="en-US" baseline="-25000" dirty="0"/>
          </a:p>
        </p:txBody>
      </p:sp>
      <p:sp>
        <p:nvSpPr>
          <p:cNvPr id="51" name="TextBox 50"/>
          <p:cNvSpPr txBox="1"/>
          <p:nvPr/>
        </p:nvSpPr>
        <p:spPr>
          <a:xfrm>
            <a:off x="7084259" y="3829935"/>
            <a:ext cx="428628" cy="369332"/>
          </a:xfrm>
          <a:prstGeom prst="rect">
            <a:avLst/>
          </a:prstGeom>
          <a:noFill/>
        </p:spPr>
        <p:txBody>
          <a:bodyPr wrap="square" rtlCol="0">
            <a:spAutoFit/>
          </a:bodyPr>
          <a:lstStyle/>
          <a:p>
            <a:r>
              <a:rPr lang="en-US" altLang="zh-CN" dirty="0" smtClean="0"/>
              <a:t>x</a:t>
            </a:r>
            <a:r>
              <a:rPr lang="en-US" altLang="zh-CN" baseline="-25000" dirty="0" smtClean="0"/>
              <a:t>4</a:t>
            </a:r>
            <a:endParaRPr lang="zh-CN" altLang="en-US" baseline="-25000" dirty="0"/>
          </a:p>
        </p:txBody>
      </p:sp>
      <p:sp>
        <p:nvSpPr>
          <p:cNvPr id="52" name="TextBox 51"/>
          <p:cNvSpPr txBox="1"/>
          <p:nvPr/>
        </p:nvSpPr>
        <p:spPr>
          <a:xfrm>
            <a:off x="7388832" y="3836819"/>
            <a:ext cx="428628" cy="369332"/>
          </a:xfrm>
          <a:prstGeom prst="rect">
            <a:avLst/>
          </a:prstGeom>
          <a:noFill/>
        </p:spPr>
        <p:txBody>
          <a:bodyPr wrap="square" rtlCol="0">
            <a:spAutoFit/>
          </a:bodyPr>
          <a:lstStyle/>
          <a:p>
            <a:r>
              <a:rPr lang="en-US" altLang="zh-CN" dirty="0" smtClean="0"/>
              <a:t>x</a:t>
            </a:r>
            <a:r>
              <a:rPr lang="en-US" altLang="zh-CN" baseline="-25000" dirty="0" smtClean="0"/>
              <a:t>5</a:t>
            </a:r>
            <a:endParaRPr lang="zh-CN" altLang="en-US" baseline="-25000" dirty="0"/>
          </a:p>
        </p:txBody>
      </p:sp>
      <p:sp>
        <p:nvSpPr>
          <p:cNvPr id="53" name="TextBox 52"/>
          <p:cNvSpPr txBox="1"/>
          <p:nvPr/>
        </p:nvSpPr>
        <p:spPr>
          <a:xfrm>
            <a:off x="7715272" y="3817078"/>
            <a:ext cx="428628" cy="369332"/>
          </a:xfrm>
          <a:prstGeom prst="rect">
            <a:avLst/>
          </a:prstGeom>
          <a:noFill/>
        </p:spPr>
        <p:txBody>
          <a:bodyPr wrap="square" rtlCol="0">
            <a:spAutoFit/>
          </a:bodyPr>
          <a:lstStyle/>
          <a:p>
            <a:r>
              <a:rPr lang="en-US" altLang="zh-CN" dirty="0" smtClean="0"/>
              <a:t>x</a:t>
            </a:r>
            <a:r>
              <a:rPr lang="en-US" altLang="zh-CN" baseline="-25000" dirty="0" smtClean="0"/>
              <a:t>6</a:t>
            </a:r>
            <a:endParaRPr lang="zh-CN" altLang="en-US" baseline="-25000" dirty="0"/>
          </a:p>
        </p:txBody>
      </p:sp>
      <p:sp>
        <p:nvSpPr>
          <p:cNvPr id="54" name="TextBox 53"/>
          <p:cNvSpPr txBox="1"/>
          <p:nvPr/>
        </p:nvSpPr>
        <p:spPr>
          <a:xfrm>
            <a:off x="8001024" y="3827585"/>
            <a:ext cx="428628" cy="369332"/>
          </a:xfrm>
          <a:prstGeom prst="rect">
            <a:avLst/>
          </a:prstGeom>
          <a:noFill/>
        </p:spPr>
        <p:txBody>
          <a:bodyPr wrap="square" rtlCol="0">
            <a:spAutoFit/>
          </a:bodyPr>
          <a:lstStyle/>
          <a:p>
            <a:r>
              <a:rPr lang="en-US" altLang="zh-CN" dirty="0" smtClean="0"/>
              <a:t>x</a:t>
            </a:r>
            <a:r>
              <a:rPr lang="en-US" altLang="zh-CN" baseline="-25000" dirty="0" smtClean="0"/>
              <a:t>7</a:t>
            </a:r>
            <a:endParaRPr lang="zh-CN" altLang="en-US" baseline="-25000" dirty="0"/>
          </a:p>
        </p:txBody>
      </p:sp>
      <p:sp>
        <p:nvSpPr>
          <p:cNvPr id="55" name="TextBox 54"/>
          <p:cNvSpPr txBox="1"/>
          <p:nvPr/>
        </p:nvSpPr>
        <p:spPr>
          <a:xfrm>
            <a:off x="8254040" y="3830994"/>
            <a:ext cx="428628" cy="369332"/>
          </a:xfrm>
          <a:prstGeom prst="rect">
            <a:avLst/>
          </a:prstGeom>
          <a:noFill/>
        </p:spPr>
        <p:txBody>
          <a:bodyPr wrap="square" rtlCol="0">
            <a:spAutoFit/>
          </a:bodyPr>
          <a:lstStyle/>
          <a:p>
            <a:r>
              <a:rPr lang="en-US" altLang="zh-CN" dirty="0" smtClean="0"/>
              <a:t>x</a:t>
            </a:r>
            <a:r>
              <a:rPr lang="en-US" altLang="zh-CN" baseline="-25000" dirty="0" smtClean="0"/>
              <a:t>8</a:t>
            </a:r>
            <a:endParaRPr lang="zh-CN" altLang="en-US" baseline="-25000" dirty="0"/>
          </a:p>
        </p:txBody>
      </p:sp>
      <p:sp>
        <p:nvSpPr>
          <p:cNvPr id="56" name="Rectangle 55"/>
          <p:cNvSpPr/>
          <p:nvPr/>
        </p:nvSpPr>
        <p:spPr>
          <a:xfrm>
            <a:off x="7818954" y="6443621"/>
            <a:ext cx="252000" cy="252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 name="Picture 11"/>
          <p:cNvPicPr>
            <a:picLocks noChangeAspect="1" noChangeArrowheads="1"/>
          </p:cNvPicPr>
          <p:nvPr/>
        </p:nvPicPr>
        <p:blipFill>
          <a:blip r:embed="rId7" cstate="print"/>
          <a:srcRect/>
          <a:stretch>
            <a:fillRect/>
          </a:stretch>
        </p:blipFill>
        <p:spPr bwMode="auto">
          <a:xfrm>
            <a:off x="8119242" y="6455196"/>
            <a:ext cx="447675" cy="228600"/>
          </a:xfrm>
          <a:prstGeom prst="rect">
            <a:avLst/>
          </a:prstGeom>
          <a:noFill/>
          <a:ln w="9525">
            <a:noFill/>
            <a:miter lim="800000"/>
            <a:headEnd/>
            <a:tailEnd/>
          </a:ln>
        </p:spPr>
      </p:pic>
      <p:pic>
        <p:nvPicPr>
          <p:cNvPr id="5" name="Picture 4"/>
          <p:cNvPicPr>
            <a:picLocks noChangeAspect="1" noChangeArrowheads="1"/>
          </p:cNvPicPr>
          <p:nvPr/>
        </p:nvPicPr>
        <p:blipFill>
          <a:blip r:embed="rId8" cstate="print"/>
          <a:srcRect/>
          <a:stretch>
            <a:fillRect/>
          </a:stretch>
        </p:blipFill>
        <p:spPr bwMode="auto">
          <a:xfrm>
            <a:off x="1907704" y="2348880"/>
            <a:ext cx="3873600" cy="720000"/>
          </a:xfrm>
          <a:prstGeom prst="rect">
            <a:avLst/>
          </a:prstGeom>
          <a:noFill/>
          <a:ln w="9525">
            <a:noFill/>
            <a:miter lim="800000"/>
            <a:headEnd/>
            <a:tailEnd/>
          </a:ln>
        </p:spPr>
      </p:pic>
      <p:pic>
        <p:nvPicPr>
          <p:cNvPr id="8" name="Picture 8"/>
          <p:cNvPicPr>
            <a:picLocks noChangeAspect="1" noChangeArrowheads="1"/>
          </p:cNvPicPr>
          <p:nvPr/>
        </p:nvPicPr>
        <p:blipFill>
          <a:blip r:embed="rId9" cstate="print"/>
          <a:srcRect/>
          <a:stretch>
            <a:fillRect/>
          </a:stretch>
        </p:blipFill>
        <p:spPr bwMode="auto">
          <a:xfrm>
            <a:off x="565260" y="5733256"/>
            <a:ext cx="4896000" cy="288000"/>
          </a:xfrm>
          <a:prstGeom prst="rect">
            <a:avLst/>
          </a:prstGeom>
          <a:noFill/>
          <a:ln w="9525">
            <a:noFill/>
            <a:miter lim="800000"/>
            <a:headEnd/>
            <a:tailEnd/>
          </a:ln>
        </p:spPr>
      </p:pic>
      <p:pic>
        <p:nvPicPr>
          <p:cNvPr id="9" name="Picture 9"/>
          <p:cNvPicPr>
            <a:picLocks noChangeAspect="1" noChangeArrowheads="1"/>
          </p:cNvPicPr>
          <p:nvPr/>
        </p:nvPicPr>
        <p:blipFill>
          <a:blip r:embed="rId10" cstate="print"/>
          <a:srcRect/>
          <a:stretch>
            <a:fillRect/>
          </a:stretch>
        </p:blipFill>
        <p:spPr bwMode="auto">
          <a:xfrm>
            <a:off x="1208954" y="6165304"/>
            <a:ext cx="3579070" cy="324000"/>
          </a:xfrm>
          <a:prstGeom prst="rect">
            <a:avLst/>
          </a:prstGeom>
          <a:noFill/>
          <a:ln w="9525">
            <a:noFill/>
            <a:miter lim="800000"/>
            <a:headEnd/>
            <a:tailEnd/>
          </a:ln>
        </p:spPr>
      </p:pic>
      <p:pic>
        <p:nvPicPr>
          <p:cNvPr id="2050" name="Picture 2"/>
          <p:cNvPicPr>
            <a:picLocks noChangeAspect="1" noChangeArrowheads="1"/>
          </p:cNvPicPr>
          <p:nvPr/>
        </p:nvPicPr>
        <p:blipFill>
          <a:blip r:embed="rId11" cstate="print"/>
          <a:srcRect/>
          <a:stretch>
            <a:fillRect/>
          </a:stretch>
        </p:blipFill>
        <p:spPr bwMode="auto">
          <a:xfrm>
            <a:off x="539552" y="1376958"/>
            <a:ext cx="6134100" cy="323850"/>
          </a:xfrm>
          <a:prstGeom prst="rect">
            <a:avLst/>
          </a:prstGeom>
          <a:noFill/>
          <a:ln w="9525">
            <a:noFill/>
            <a:miter lim="800000"/>
            <a:headEnd/>
            <a:tailEnd/>
          </a:ln>
        </p:spPr>
      </p:pic>
      <p:pic>
        <p:nvPicPr>
          <p:cNvPr id="2" name="Picture 2"/>
          <p:cNvPicPr>
            <a:picLocks noChangeAspect="1" noChangeArrowheads="1"/>
          </p:cNvPicPr>
          <p:nvPr/>
        </p:nvPicPr>
        <p:blipFill>
          <a:blip r:embed="rId12" cstate="print"/>
          <a:srcRect/>
          <a:stretch>
            <a:fillRect/>
          </a:stretch>
        </p:blipFill>
        <p:spPr bwMode="auto">
          <a:xfrm>
            <a:off x="539552" y="1988840"/>
            <a:ext cx="6578600" cy="27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5" grpId="0" animBg="1"/>
      <p:bldP spid="36" grpId="0" animBg="1"/>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844" y="267495"/>
            <a:ext cx="8786875" cy="1104106"/>
          </a:xfrm>
        </p:spPr>
        <p:txBody>
          <a:bodyPr>
            <a:noAutofit/>
          </a:bodyPr>
          <a:lstStyle/>
          <a:p>
            <a:pPr algn="ctr"/>
            <a:r>
              <a:rPr lang="en-US" altLang="zh-CN" b="1" dirty="0" smtClean="0">
                <a:solidFill>
                  <a:schemeClr val="tx1"/>
                </a:solidFill>
                <a:latin typeface="Arial" pitchFamily="34" charset="0"/>
                <a:cs typeface="Arial" pitchFamily="34" charset="0"/>
              </a:rPr>
              <a:t>Formulation - Empirical Fitness</a:t>
            </a:r>
            <a:endParaRPr lang="zh-CN" altLang="en-US" b="1" dirty="0">
              <a:solidFill>
                <a:schemeClr val="tx1"/>
              </a:solidFill>
              <a:latin typeface="Arial" pitchFamily="34" charset="0"/>
              <a:cs typeface="Arial" pitchFamily="34" charset="0"/>
            </a:endParaRPr>
          </a:p>
        </p:txBody>
      </p:sp>
      <p:graphicFrame>
        <p:nvGraphicFramePr>
          <p:cNvPr id="50" name="Table 49"/>
          <p:cNvGraphicFramePr>
            <a:graphicFrameLocks noGrp="1"/>
          </p:cNvGraphicFramePr>
          <p:nvPr/>
        </p:nvGraphicFramePr>
        <p:xfrm>
          <a:off x="3150640" y="1391154"/>
          <a:ext cx="2357464" cy="2252160"/>
        </p:xfrm>
        <a:graphic>
          <a:graphicData uri="http://schemas.openxmlformats.org/drawingml/2006/table">
            <a:tbl>
              <a:tblPr firstRow="1" bandRow="1">
                <a:tableStyleId>{5C22544A-7EE6-4342-B048-85BDC9FD1C3A}</a:tableStyleId>
              </a:tblPr>
              <a:tblGrid>
                <a:gridCol w="294683"/>
                <a:gridCol w="294683"/>
                <a:gridCol w="294683"/>
                <a:gridCol w="294683"/>
                <a:gridCol w="294683"/>
                <a:gridCol w="294683"/>
                <a:gridCol w="294683"/>
                <a:gridCol w="294683"/>
              </a:tblGrid>
              <a:tr h="281520">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r>
              <a:tr h="281520">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a:p>
                  </a:txBody>
                  <a:tcPr marL="3600" marR="3600" marT="3600" marB="3600">
                    <a:solidFill>
                      <a:schemeClr val="accent2">
                        <a:lumMod val="20000"/>
                        <a:lumOff val="80000"/>
                      </a:schemeClr>
                    </a:solidFill>
                  </a:tcPr>
                </a:tc>
                <a:tc>
                  <a:txBody>
                    <a:bodyPr/>
                    <a:lstStyle/>
                    <a:p>
                      <a:endParaRPr lang="zh-CN" altLang="en-US" sz="1800" dirty="0"/>
                    </a:p>
                  </a:txBody>
                  <a:tcPr marL="3600" marR="3600" marT="3600" marB="3600">
                    <a:solidFill>
                      <a:schemeClr val="accent2">
                        <a:lumMod val="20000"/>
                        <a:lumOff val="80000"/>
                      </a:schemeClr>
                    </a:solidFill>
                  </a:tcPr>
                </a:tc>
              </a:tr>
            </a:tbl>
          </a:graphicData>
        </a:graphic>
      </p:graphicFrame>
      <p:sp>
        <p:nvSpPr>
          <p:cNvPr id="51" name="Rectangle 50"/>
          <p:cNvSpPr/>
          <p:nvPr/>
        </p:nvSpPr>
        <p:spPr>
          <a:xfrm>
            <a:off x="3473104" y="1402729"/>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Rectangle 51"/>
          <p:cNvSpPr/>
          <p:nvPr/>
        </p:nvSpPr>
        <p:spPr>
          <a:xfrm>
            <a:off x="4355498" y="3376882"/>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52"/>
          <p:cNvSpPr/>
          <p:nvPr/>
        </p:nvSpPr>
        <p:spPr>
          <a:xfrm>
            <a:off x="3185654" y="1710658"/>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53"/>
          <p:cNvSpPr/>
          <p:nvPr/>
        </p:nvSpPr>
        <p:spPr>
          <a:xfrm>
            <a:off x="4958766" y="1414304"/>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Rectangle 54"/>
          <p:cNvSpPr/>
          <p:nvPr/>
        </p:nvSpPr>
        <p:spPr>
          <a:xfrm>
            <a:off x="3179753" y="3104693"/>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Rectangle 55"/>
          <p:cNvSpPr/>
          <p:nvPr/>
        </p:nvSpPr>
        <p:spPr>
          <a:xfrm>
            <a:off x="4067758" y="1978871"/>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Rectangle 56"/>
          <p:cNvSpPr/>
          <p:nvPr/>
        </p:nvSpPr>
        <p:spPr>
          <a:xfrm>
            <a:off x="3770432" y="2250398"/>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Rectangle 57"/>
          <p:cNvSpPr/>
          <p:nvPr/>
        </p:nvSpPr>
        <p:spPr>
          <a:xfrm>
            <a:off x="5232942" y="253217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ectangle 58"/>
          <p:cNvSpPr/>
          <p:nvPr/>
        </p:nvSpPr>
        <p:spPr>
          <a:xfrm>
            <a:off x="3770432" y="281991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Rectangle 59"/>
          <p:cNvSpPr/>
          <p:nvPr/>
        </p:nvSpPr>
        <p:spPr>
          <a:xfrm>
            <a:off x="4655828" y="1974233"/>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9" name="Picture 5"/>
          <p:cNvPicPr>
            <a:picLocks noChangeArrowheads="1"/>
          </p:cNvPicPr>
          <p:nvPr/>
        </p:nvPicPr>
        <p:blipFill>
          <a:blip r:embed="rId3" cstate="print"/>
          <a:srcRect/>
          <a:stretch>
            <a:fillRect/>
          </a:stretch>
        </p:blipFill>
        <p:spPr bwMode="auto">
          <a:xfrm>
            <a:off x="2786051" y="2428868"/>
            <a:ext cx="288000" cy="288000"/>
          </a:xfrm>
          <a:prstGeom prst="rect">
            <a:avLst/>
          </a:prstGeom>
          <a:noFill/>
          <a:ln w="9525">
            <a:noFill/>
            <a:miter lim="800000"/>
            <a:headEnd/>
            <a:tailEnd/>
          </a:ln>
        </p:spPr>
      </p:pic>
      <p:pic>
        <p:nvPicPr>
          <p:cNvPr id="6150" name="Picture 6"/>
          <p:cNvPicPr>
            <a:picLocks noChangeAspect="1" noChangeArrowheads="1"/>
          </p:cNvPicPr>
          <p:nvPr/>
        </p:nvPicPr>
        <p:blipFill>
          <a:blip r:embed="rId4" cstate="print"/>
          <a:srcRect/>
          <a:stretch>
            <a:fillRect/>
          </a:stretch>
        </p:blipFill>
        <p:spPr bwMode="auto">
          <a:xfrm>
            <a:off x="5678295" y="2500306"/>
            <a:ext cx="323851" cy="209550"/>
          </a:xfrm>
          <a:prstGeom prst="rect">
            <a:avLst/>
          </a:prstGeom>
          <a:noFill/>
          <a:ln w="9525">
            <a:noFill/>
            <a:miter lim="800000"/>
            <a:headEnd/>
            <a:tailEnd/>
          </a:ln>
        </p:spPr>
      </p:pic>
      <p:graphicFrame>
        <p:nvGraphicFramePr>
          <p:cNvPr id="63" name="Table 62"/>
          <p:cNvGraphicFramePr>
            <a:graphicFrameLocks noGrp="1"/>
          </p:cNvGraphicFramePr>
          <p:nvPr/>
        </p:nvGraphicFramePr>
        <p:xfrm>
          <a:off x="6143636" y="1428736"/>
          <a:ext cx="2357464" cy="2252160"/>
        </p:xfrm>
        <a:graphic>
          <a:graphicData uri="http://schemas.openxmlformats.org/drawingml/2006/table">
            <a:tbl>
              <a:tblPr firstRow="1" bandRow="1">
                <a:tableStyleId>{5C22544A-7EE6-4342-B048-85BDC9FD1C3A}</a:tableStyleId>
              </a:tblPr>
              <a:tblGrid>
                <a:gridCol w="294683"/>
                <a:gridCol w="294683"/>
                <a:gridCol w="294683"/>
                <a:gridCol w="294683"/>
                <a:gridCol w="294683"/>
                <a:gridCol w="294683"/>
                <a:gridCol w="294683"/>
                <a:gridCol w="294683"/>
              </a:tblGrid>
              <a:tr h="281520">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bl>
          </a:graphicData>
        </a:graphic>
      </p:graphicFrame>
      <p:sp>
        <p:nvSpPr>
          <p:cNvPr id="64" name="Rectangle 63"/>
          <p:cNvSpPr/>
          <p:nvPr/>
        </p:nvSpPr>
        <p:spPr>
          <a:xfrm>
            <a:off x="6466101" y="1440311"/>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Rectangle 64"/>
          <p:cNvSpPr/>
          <p:nvPr/>
        </p:nvSpPr>
        <p:spPr>
          <a:xfrm>
            <a:off x="7348495" y="341446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Rectangle 65"/>
          <p:cNvSpPr/>
          <p:nvPr/>
        </p:nvSpPr>
        <p:spPr>
          <a:xfrm>
            <a:off x="6178651" y="1748240"/>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Rectangle 66"/>
          <p:cNvSpPr/>
          <p:nvPr/>
        </p:nvSpPr>
        <p:spPr>
          <a:xfrm>
            <a:off x="7951763" y="1451886"/>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Rectangle 67"/>
          <p:cNvSpPr/>
          <p:nvPr/>
        </p:nvSpPr>
        <p:spPr>
          <a:xfrm>
            <a:off x="6172751" y="3142275"/>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Rectangle 68"/>
          <p:cNvSpPr/>
          <p:nvPr/>
        </p:nvSpPr>
        <p:spPr>
          <a:xfrm>
            <a:off x="7060755" y="2016453"/>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69"/>
          <p:cNvSpPr/>
          <p:nvPr/>
        </p:nvSpPr>
        <p:spPr>
          <a:xfrm>
            <a:off x="6763428" y="2287980"/>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Rectangle 70"/>
          <p:cNvSpPr/>
          <p:nvPr/>
        </p:nvSpPr>
        <p:spPr>
          <a:xfrm>
            <a:off x="8225940" y="2569756"/>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Rectangle 71"/>
          <p:cNvSpPr/>
          <p:nvPr/>
        </p:nvSpPr>
        <p:spPr>
          <a:xfrm>
            <a:off x="6763428" y="2857496"/>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Rectangle 72"/>
          <p:cNvSpPr/>
          <p:nvPr/>
        </p:nvSpPr>
        <p:spPr>
          <a:xfrm>
            <a:off x="7648825" y="2011815"/>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1" name="Picture 7"/>
          <p:cNvPicPr>
            <a:picLocks noChangeAspect="1" noChangeArrowheads="1"/>
          </p:cNvPicPr>
          <p:nvPr/>
        </p:nvPicPr>
        <p:blipFill>
          <a:blip r:embed="rId5" cstate="print"/>
          <a:srcRect/>
          <a:stretch>
            <a:fillRect/>
          </a:stretch>
        </p:blipFill>
        <p:spPr bwMode="auto">
          <a:xfrm>
            <a:off x="3476914" y="3714752"/>
            <a:ext cx="1743158" cy="360000"/>
          </a:xfrm>
          <a:prstGeom prst="rect">
            <a:avLst/>
          </a:prstGeom>
          <a:noFill/>
          <a:ln w="9525">
            <a:noFill/>
            <a:miter lim="800000"/>
            <a:headEnd/>
            <a:tailEnd/>
          </a:ln>
        </p:spPr>
      </p:pic>
      <p:pic>
        <p:nvPicPr>
          <p:cNvPr id="6152" name="Picture 8"/>
          <p:cNvPicPr>
            <a:picLocks noChangeAspect="1" noChangeArrowheads="1"/>
          </p:cNvPicPr>
          <p:nvPr/>
        </p:nvPicPr>
        <p:blipFill>
          <a:blip r:embed="rId6" cstate="print"/>
          <a:srcRect/>
          <a:stretch>
            <a:fillRect/>
          </a:stretch>
        </p:blipFill>
        <p:spPr bwMode="auto">
          <a:xfrm>
            <a:off x="6215075" y="3714752"/>
            <a:ext cx="2276475" cy="371475"/>
          </a:xfrm>
          <a:prstGeom prst="rect">
            <a:avLst/>
          </a:prstGeom>
          <a:noFill/>
          <a:ln w="9525">
            <a:noFill/>
            <a:miter lim="800000"/>
            <a:headEnd/>
            <a:tailEnd/>
          </a:ln>
        </p:spPr>
      </p:pic>
      <p:sp>
        <p:nvSpPr>
          <p:cNvPr id="79" name="Rectangle 78"/>
          <p:cNvSpPr/>
          <p:nvPr/>
        </p:nvSpPr>
        <p:spPr>
          <a:xfrm>
            <a:off x="640743" y="4357694"/>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Rectangle 79"/>
          <p:cNvSpPr/>
          <p:nvPr/>
        </p:nvSpPr>
        <p:spPr>
          <a:xfrm>
            <a:off x="1746064" y="4357694"/>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3" name="Picture 9"/>
          <p:cNvPicPr>
            <a:picLocks noChangeAspect="1" noChangeArrowheads="1"/>
          </p:cNvPicPr>
          <p:nvPr/>
        </p:nvPicPr>
        <p:blipFill>
          <a:blip r:embed="rId7" cstate="print"/>
          <a:srcRect/>
          <a:stretch>
            <a:fillRect/>
          </a:stretch>
        </p:blipFill>
        <p:spPr bwMode="auto">
          <a:xfrm>
            <a:off x="2045306" y="4359022"/>
            <a:ext cx="400051" cy="238125"/>
          </a:xfrm>
          <a:prstGeom prst="rect">
            <a:avLst/>
          </a:prstGeom>
          <a:noFill/>
          <a:ln w="9525">
            <a:noFill/>
            <a:miter lim="800000"/>
            <a:headEnd/>
            <a:tailEnd/>
          </a:ln>
        </p:spPr>
      </p:pic>
      <p:pic>
        <p:nvPicPr>
          <p:cNvPr id="6154" name="Picture 10"/>
          <p:cNvPicPr>
            <a:picLocks noChangeAspect="1" noChangeArrowheads="1"/>
          </p:cNvPicPr>
          <p:nvPr/>
        </p:nvPicPr>
        <p:blipFill>
          <a:blip r:embed="rId8" cstate="print"/>
          <a:srcRect/>
          <a:stretch>
            <a:fillRect/>
          </a:stretch>
        </p:blipFill>
        <p:spPr bwMode="auto">
          <a:xfrm>
            <a:off x="946107" y="4355045"/>
            <a:ext cx="619125" cy="238125"/>
          </a:xfrm>
          <a:prstGeom prst="rect">
            <a:avLst/>
          </a:prstGeom>
          <a:noFill/>
          <a:ln w="9525">
            <a:noFill/>
            <a:miter lim="800000"/>
            <a:headEnd/>
            <a:tailEnd/>
          </a:ln>
        </p:spPr>
      </p:pic>
      <p:sp>
        <p:nvSpPr>
          <p:cNvPr id="83" name="Rectangle 82"/>
          <p:cNvSpPr/>
          <p:nvPr/>
        </p:nvSpPr>
        <p:spPr>
          <a:xfrm>
            <a:off x="3031948" y="4357694"/>
            <a:ext cx="252000" cy="252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5" name="Picture 11"/>
          <p:cNvPicPr>
            <a:picLocks noChangeAspect="1" noChangeArrowheads="1"/>
          </p:cNvPicPr>
          <p:nvPr/>
        </p:nvPicPr>
        <p:blipFill>
          <a:blip r:embed="rId9" cstate="print"/>
          <a:srcRect/>
          <a:stretch>
            <a:fillRect/>
          </a:stretch>
        </p:blipFill>
        <p:spPr bwMode="auto">
          <a:xfrm>
            <a:off x="3332237" y="4369269"/>
            <a:ext cx="447675" cy="228600"/>
          </a:xfrm>
          <a:prstGeom prst="rect">
            <a:avLst/>
          </a:prstGeom>
          <a:noFill/>
          <a:ln w="9525">
            <a:noFill/>
            <a:miter lim="800000"/>
            <a:headEnd/>
            <a:tailEnd/>
          </a:ln>
        </p:spPr>
      </p:pic>
      <p:sp>
        <p:nvSpPr>
          <p:cNvPr id="88" name="Double Brace 87"/>
          <p:cNvSpPr/>
          <p:nvPr/>
        </p:nvSpPr>
        <p:spPr>
          <a:xfrm>
            <a:off x="1673531" y="4857760"/>
            <a:ext cx="1857388" cy="1500198"/>
          </a:xfrm>
          <a:prstGeom prst="bracePair">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6160" name="Picture 16"/>
          <p:cNvPicPr>
            <a:picLocks noChangeAspect="1" noChangeArrowheads="1"/>
          </p:cNvPicPr>
          <p:nvPr/>
        </p:nvPicPr>
        <p:blipFill>
          <a:blip r:embed="rId10" cstate="print"/>
          <a:srcRect/>
          <a:stretch>
            <a:fillRect/>
          </a:stretch>
        </p:blipFill>
        <p:spPr bwMode="auto">
          <a:xfrm>
            <a:off x="1173464" y="5353067"/>
            <a:ext cx="457200" cy="504825"/>
          </a:xfrm>
          <a:prstGeom prst="rect">
            <a:avLst/>
          </a:prstGeom>
          <a:noFill/>
          <a:ln w="9525">
            <a:noFill/>
            <a:miter lim="800000"/>
            <a:headEnd/>
            <a:tailEnd/>
          </a:ln>
        </p:spPr>
      </p:pic>
      <p:pic>
        <p:nvPicPr>
          <p:cNvPr id="94" name="Picture 6"/>
          <p:cNvPicPr>
            <a:picLocks noChangeAspect="1" noChangeArrowheads="1"/>
          </p:cNvPicPr>
          <p:nvPr/>
        </p:nvPicPr>
        <p:blipFill>
          <a:blip r:embed="rId4" cstate="print"/>
          <a:srcRect/>
          <a:stretch>
            <a:fillRect/>
          </a:stretch>
        </p:blipFill>
        <p:spPr bwMode="auto">
          <a:xfrm>
            <a:off x="3679757" y="5505466"/>
            <a:ext cx="323851" cy="209550"/>
          </a:xfrm>
          <a:prstGeom prst="rect">
            <a:avLst/>
          </a:prstGeom>
          <a:noFill/>
          <a:ln w="9525">
            <a:noFill/>
            <a:miter lim="800000"/>
            <a:headEnd/>
            <a:tailEnd/>
          </a:ln>
        </p:spPr>
      </p:pic>
      <p:sp>
        <p:nvSpPr>
          <p:cNvPr id="95" name="TextBox 94"/>
          <p:cNvSpPr txBox="1">
            <a:spLocks noChangeArrowheads="1"/>
          </p:cNvSpPr>
          <p:nvPr/>
        </p:nvSpPr>
        <p:spPr bwMode="auto">
          <a:xfrm>
            <a:off x="4143372" y="5411482"/>
            <a:ext cx="1071571" cy="400110"/>
          </a:xfrm>
          <a:prstGeom prst="rect">
            <a:avLst/>
          </a:prstGeom>
          <a:noFill/>
          <a:ln w="9525">
            <a:noFill/>
            <a:miter lim="800000"/>
            <a:headEnd/>
            <a:tailEnd/>
          </a:ln>
        </p:spPr>
        <p:txBody>
          <a:bodyPr wrap="square">
            <a:spAutoFit/>
          </a:bodyPr>
          <a:lstStyle/>
          <a:p>
            <a:r>
              <a:rPr lang="en-US" altLang="zh-CN" sz="2000" dirty="0" smtClean="0">
                <a:solidFill>
                  <a:srgbClr val="002060"/>
                </a:solidFill>
                <a:latin typeface="Calibri" pitchFamily="34" charset="0"/>
              </a:rPr>
              <a:t># of</a:t>
            </a:r>
            <a:endParaRPr lang="en-US" altLang="zh-CN" sz="2000" dirty="0">
              <a:solidFill>
                <a:srgbClr val="002060"/>
              </a:solidFill>
              <a:latin typeface="Calibri" pitchFamily="34" charset="0"/>
            </a:endParaRPr>
          </a:p>
        </p:txBody>
      </p:sp>
      <p:sp>
        <p:nvSpPr>
          <p:cNvPr id="96" name="TextBox 95"/>
          <p:cNvSpPr txBox="1">
            <a:spLocks noChangeArrowheads="1"/>
          </p:cNvSpPr>
          <p:nvPr/>
        </p:nvSpPr>
        <p:spPr bwMode="auto">
          <a:xfrm>
            <a:off x="5786447" y="5382964"/>
            <a:ext cx="714380" cy="400110"/>
          </a:xfrm>
          <a:prstGeom prst="rect">
            <a:avLst/>
          </a:prstGeom>
          <a:noFill/>
          <a:ln w="9525">
            <a:noFill/>
            <a:miter lim="800000"/>
            <a:headEnd/>
            <a:tailEnd/>
          </a:ln>
        </p:spPr>
        <p:txBody>
          <a:bodyPr wrap="square">
            <a:spAutoFit/>
          </a:bodyPr>
          <a:lstStyle/>
          <a:p>
            <a:r>
              <a:rPr lang="en-US" altLang="zh-CN" sz="2000" dirty="0" smtClean="0">
                <a:solidFill>
                  <a:srgbClr val="002060"/>
                </a:solidFill>
                <a:latin typeface="Calibri" pitchFamily="34" charset="0"/>
              </a:rPr>
              <a:t># of</a:t>
            </a:r>
            <a:endParaRPr lang="en-US" altLang="zh-CN" sz="2000" dirty="0">
              <a:solidFill>
                <a:srgbClr val="002060"/>
              </a:solidFill>
              <a:latin typeface="Calibri" pitchFamily="34" charset="0"/>
            </a:endParaRPr>
          </a:p>
        </p:txBody>
      </p:sp>
      <p:sp>
        <p:nvSpPr>
          <p:cNvPr id="97" name="Rectangle 96"/>
          <p:cNvSpPr/>
          <p:nvPr/>
        </p:nvSpPr>
        <p:spPr>
          <a:xfrm>
            <a:off x="6373507" y="5488154"/>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Rectangle 97"/>
          <p:cNvSpPr/>
          <p:nvPr/>
        </p:nvSpPr>
        <p:spPr>
          <a:xfrm>
            <a:off x="4713458" y="5489127"/>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62" name="Picture 18"/>
          <p:cNvPicPr>
            <a:picLocks noChangeAspect="1" noChangeArrowheads="1"/>
          </p:cNvPicPr>
          <p:nvPr/>
        </p:nvPicPr>
        <p:blipFill>
          <a:blip r:embed="rId11" cstate="print"/>
          <a:srcRect/>
          <a:stretch>
            <a:fillRect/>
          </a:stretch>
        </p:blipFill>
        <p:spPr bwMode="auto">
          <a:xfrm>
            <a:off x="5214943" y="5501004"/>
            <a:ext cx="396000" cy="216000"/>
          </a:xfrm>
          <a:prstGeom prst="rect">
            <a:avLst/>
          </a:prstGeom>
          <a:noFill/>
          <a:ln w="9525">
            <a:noFill/>
            <a:miter lim="800000"/>
            <a:headEnd/>
            <a:tailEnd/>
          </a:ln>
        </p:spPr>
      </p:pic>
      <p:pic>
        <p:nvPicPr>
          <p:cNvPr id="101" name="Picture 17"/>
          <p:cNvPicPr>
            <a:picLocks noChangeAspect="1" noChangeArrowheads="1"/>
          </p:cNvPicPr>
          <p:nvPr/>
        </p:nvPicPr>
        <p:blipFill>
          <a:blip r:embed="rId12" cstate="print"/>
          <a:srcRect/>
          <a:stretch>
            <a:fillRect/>
          </a:stretch>
        </p:blipFill>
        <p:spPr bwMode="auto">
          <a:xfrm>
            <a:off x="697213" y="5357826"/>
            <a:ext cx="476251" cy="647700"/>
          </a:xfrm>
          <a:prstGeom prst="rect">
            <a:avLst/>
          </a:prstGeom>
          <a:noFill/>
          <a:ln w="9525">
            <a:noFill/>
            <a:miter lim="800000"/>
            <a:headEnd/>
            <a:tailEnd/>
          </a:ln>
        </p:spPr>
      </p:pic>
      <p:pic>
        <p:nvPicPr>
          <p:cNvPr id="6163" name="Picture 19"/>
          <p:cNvPicPr>
            <a:picLocks noChangeAspect="1" noChangeArrowheads="1"/>
          </p:cNvPicPr>
          <p:nvPr/>
        </p:nvPicPr>
        <p:blipFill>
          <a:blip r:embed="rId13" cstate="print"/>
          <a:srcRect/>
          <a:stretch>
            <a:fillRect/>
          </a:stretch>
        </p:blipFill>
        <p:spPr bwMode="auto">
          <a:xfrm>
            <a:off x="7285261" y="5429264"/>
            <a:ext cx="720000" cy="360000"/>
          </a:xfrm>
          <a:prstGeom prst="rect">
            <a:avLst/>
          </a:prstGeom>
          <a:noFill/>
          <a:ln w="9525">
            <a:noFill/>
            <a:miter lim="800000"/>
            <a:headEnd/>
            <a:tailEnd/>
          </a:ln>
        </p:spPr>
      </p:pic>
      <p:pic>
        <p:nvPicPr>
          <p:cNvPr id="103" name="Picture 6"/>
          <p:cNvPicPr>
            <a:picLocks noChangeAspect="1" noChangeArrowheads="1"/>
          </p:cNvPicPr>
          <p:nvPr/>
        </p:nvPicPr>
        <p:blipFill>
          <a:blip r:embed="rId4" cstate="print"/>
          <a:srcRect/>
          <a:stretch>
            <a:fillRect/>
          </a:stretch>
        </p:blipFill>
        <p:spPr bwMode="auto">
          <a:xfrm>
            <a:off x="6858619" y="5512277"/>
            <a:ext cx="323851" cy="209550"/>
          </a:xfrm>
          <a:prstGeom prst="rect">
            <a:avLst/>
          </a:prstGeom>
          <a:noFill/>
          <a:ln w="9525">
            <a:noFill/>
            <a:miter lim="800000"/>
            <a:headEnd/>
            <a:tailEnd/>
          </a:ln>
        </p:spPr>
      </p:pic>
      <p:sp>
        <p:nvSpPr>
          <p:cNvPr id="61" name="TextBox 60"/>
          <p:cNvSpPr txBox="1"/>
          <p:nvPr/>
        </p:nvSpPr>
        <p:spPr>
          <a:xfrm>
            <a:off x="3567892" y="6201812"/>
            <a:ext cx="2571768" cy="338554"/>
          </a:xfrm>
          <a:prstGeom prst="rect">
            <a:avLst/>
          </a:prstGeom>
          <a:noFill/>
        </p:spPr>
        <p:txBody>
          <a:bodyPr wrap="square" rtlCol="0">
            <a:spAutoFit/>
          </a:bodyPr>
          <a:lstStyle/>
          <a:p>
            <a:r>
              <a:rPr lang="en-US" altLang="zh-CN" sz="1600" dirty="0" smtClean="0">
                <a:latin typeface="Arial" pitchFamily="34" charset="0"/>
                <a:cs typeface="Arial" pitchFamily="34" charset="0"/>
              </a:rPr>
              <a:t># of correctly hashed pairs</a:t>
            </a:r>
            <a:endParaRPr lang="zh-CN" altLang="en-US" sz="1600" dirty="0">
              <a:latin typeface="Arial" pitchFamily="34" charset="0"/>
              <a:cs typeface="Arial" pitchFamily="34" charset="0"/>
            </a:endParaRPr>
          </a:p>
        </p:txBody>
      </p:sp>
      <p:cxnSp>
        <p:nvCxnSpPr>
          <p:cNvPr id="74" name="Straight Arrow Connector 73"/>
          <p:cNvCxnSpPr/>
          <p:nvPr/>
        </p:nvCxnSpPr>
        <p:spPr>
          <a:xfrm rot="16200000" flipH="1">
            <a:off x="4640807" y="5988843"/>
            <a:ext cx="390220" cy="3571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286380" y="4590645"/>
            <a:ext cx="2500331" cy="338554"/>
          </a:xfrm>
          <a:prstGeom prst="rect">
            <a:avLst/>
          </a:prstGeom>
          <a:noFill/>
        </p:spPr>
        <p:txBody>
          <a:bodyPr wrap="square" rtlCol="0">
            <a:spAutoFit/>
          </a:bodyPr>
          <a:lstStyle/>
          <a:p>
            <a:r>
              <a:rPr lang="en-US" altLang="zh-CN" sz="1600" dirty="0" smtClean="0">
                <a:latin typeface="Arial" pitchFamily="34" charset="0"/>
                <a:cs typeface="Arial" pitchFamily="34" charset="0"/>
              </a:rPr>
              <a:t># of wrongly hashed pairs</a:t>
            </a:r>
            <a:endParaRPr lang="zh-CN" altLang="en-US" sz="1600" dirty="0">
              <a:latin typeface="Arial" pitchFamily="34" charset="0"/>
              <a:cs typeface="Arial" pitchFamily="34" charset="0"/>
            </a:endParaRPr>
          </a:p>
        </p:txBody>
      </p:sp>
      <p:cxnSp>
        <p:nvCxnSpPr>
          <p:cNvPr id="76" name="Straight Arrow Connector 75"/>
          <p:cNvCxnSpPr/>
          <p:nvPr/>
        </p:nvCxnSpPr>
        <p:spPr>
          <a:xfrm rot="16200000" flipV="1">
            <a:off x="6239408" y="5191305"/>
            <a:ext cx="428627" cy="47293"/>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14" cstate="print"/>
          <a:srcRect/>
          <a:stretch>
            <a:fillRect/>
          </a:stretch>
        </p:blipFill>
        <p:spPr bwMode="auto">
          <a:xfrm>
            <a:off x="1935970" y="4955301"/>
            <a:ext cx="1347840" cy="1296000"/>
          </a:xfrm>
          <a:prstGeom prst="rect">
            <a:avLst/>
          </a:prstGeom>
          <a:noFill/>
          <a:ln w="9525">
            <a:noFill/>
            <a:miter lim="800000"/>
            <a:headEnd/>
            <a:tailEnd/>
          </a:ln>
        </p:spPr>
      </p:pic>
      <p:graphicFrame>
        <p:nvGraphicFramePr>
          <p:cNvPr id="77" name="Table 76"/>
          <p:cNvGraphicFramePr>
            <a:graphicFrameLocks noGrp="1"/>
          </p:cNvGraphicFramePr>
          <p:nvPr/>
        </p:nvGraphicFramePr>
        <p:xfrm>
          <a:off x="311953" y="1380609"/>
          <a:ext cx="2357464" cy="2252160"/>
        </p:xfrm>
        <a:graphic>
          <a:graphicData uri="http://schemas.openxmlformats.org/drawingml/2006/table">
            <a:tbl>
              <a:tblPr firstRow="1" bandRow="1">
                <a:tableStyleId>{5C22544A-7EE6-4342-B048-85BDC9FD1C3A}</a:tableStyleId>
              </a:tblPr>
              <a:tblGrid>
                <a:gridCol w="294683"/>
                <a:gridCol w="294683"/>
                <a:gridCol w="294683"/>
                <a:gridCol w="294683"/>
                <a:gridCol w="294683"/>
                <a:gridCol w="294683"/>
                <a:gridCol w="294683"/>
                <a:gridCol w="294683"/>
              </a:tblGrid>
              <a:tr h="281520">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r>
              <a:tr h="281520">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a:p>
                  </a:txBody>
                  <a:tcPr marL="3600" marR="3600" marT="3600" marB="3600">
                    <a:solidFill>
                      <a:schemeClr val="accent6">
                        <a:lumMod val="20000"/>
                        <a:lumOff val="80000"/>
                      </a:schemeClr>
                    </a:solidFill>
                  </a:tcPr>
                </a:tc>
                <a:tc>
                  <a:txBody>
                    <a:bodyPr/>
                    <a:lstStyle/>
                    <a:p>
                      <a:endParaRPr lang="zh-CN" altLang="en-US" sz="1800" dirty="0"/>
                    </a:p>
                  </a:txBody>
                  <a:tcPr marL="3600" marR="3600" marT="3600" marB="3600">
                    <a:solidFill>
                      <a:schemeClr val="accent6">
                        <a:lumMod val="20000"/>
                        <a:lumOff val="80000"/>
                      </a:schemeClr>
                    </a:solidFill>
                  </a:tcPr>
                </a:tc>
              </a:tr>
            </a:tbl>
          </a:graphicData>
        </a:graphic>
      </p:graphicFrame>
      <p:sp>
        <p:nvSpPr>
          <p:cNvPr id="78" name="Rectangle 77"/>
          <p:cNvSpPr/>
          <p:nvPr/>
        </p:nvSpPr>
        <p:spPr>
          <a:xfrm>
            <a:off x="634418" y="1392184"/>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Rectangle 80"/>
          <p:cNvSpPr/>
          <p:nvPr/>
        </p:nvSpPr>
        <p:spPr>
          <a:xfrm>
            <a:off x="1516812" y="3366337"/>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Rectangle 81"/>
          <p:cNvSpPr/>
          <p:nvPr/>
        </p:nvSpPr>
        <p:spPr>
          <a:xfrm>
            <a:off x="346968" y="1700113"/>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Rectangle 83"/>
          <p:cNvSpPr/>
          <p:nvPr/>
        </p:nvSpPr>
        <p:spPr>
          <a:xfrm>
            <a:off x="2120080" y="1403759"/>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Rectangle 85"/>
          <p:cNvSpPr/>
          <p:nvPr/>
        </p:nvSpPr>
        <p:spPr>
          <a:xfrm>
            <a:off x="341068" y="3094148"/>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Rectangle 86"/>
          <p:cNvSpPr/>
          <p:nvPr/>
        </p:nvSpPr>
        <p:spPr>
          <a:xfrm>
            <a:off x="1229072" y="1968326"/>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ectangle 88"/>
          <p:cNvSpPr/>
          <p:nvPr/>
        </p:nvSpPr>
        <p:spPr>
          <a:xfrm>
            <a:off x="931745" y="2239853"/>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Rectangle 89"/>
          <p:cNvSpPr/>
          <p:nvPr/>
        </p:nvSpPr>
        <p:spPr>
          <a:xfrm>
            <a:off x="2394257" y="2521629"/>
            <a:ext cx="252000" cy="25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Rectangle 90"/>
          <p:cNvSpPr/>
          <p:nvPr/>
        </p:nvSpPr>
        <p:spPr>
          <a:xfrm>
            <a:off x="931745" y="2809369"/>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Rectangle 91"/>
          <p:cNvSpPr/>
          <p:nvPr/>
        </p:nvSpPr>
        <p:spPr>
          <a:xfrm>
            <a:off x="1817142" y="1963688"/>
            <a:ext cx="252000" cy="25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Picture 2"/>
          <p:cNvPicPr>
            <a:picLocks noChangeAspect="1" noChangeArrowheads="1"/>
          </p:cNvPicPr>
          <p:nvPr/>
        </p:nvPicPr>
        <p:blipFill>
          <a:blip r:embed="rId15" cstate="print"/>
          <a:srcRect/>
          <a:stretch>
            <a:fillRect/>
          </a:stretch>
        </p:blipFill>
        <p:spPr bwMode="auto">
          <a:xfrm>
            <a:off x="1336686" y="3727153"/>
            <a:ext cx="194401" cy="25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15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8"/>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0"/>
                                  </p:stCondLst>
                                  <p:childTnLst>
                                    <p:set>
                                      <p:cBhvr>
                                        <p:cTn id="66" dur="1" fill="hold">
                                          <p:stCondLst>
                                            <p:cond delay="0"/>
                                          </p:stCondLst>
                                        </p:cTn>
                                        <p:tgtEl>
                                          <p:spTgt spid="4098"/>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616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94"/>
                                        </p:tgtEl>
                                        <p:attrNameLst>
                                          <p:attrName>style.visibility</p:attrName>
                                        </p:attrNameLst>
                                      </p:cBhvr>
                                      <p:to>
                                        <p:strVal val="visible"/>
                                      </p:to>
                                    </p:set>
                                  </p:childTnLst>
                                </p:cTn>
                              </p:par>
                              <p:par>
                                <p:cTn id="78" presetID="6" presetClass="entr" presetSubtype="16"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circle(in)">
                                      <p:cBhvr>
                                        <p:cTn id="80" dur="500"/>
                                        <p:tgtEl>
                                          <p:spTgt spid="95"/>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circle(in)">
                                      <p:cBhvr>
                                        <p:cTn id="83" dur="500"/>
                                        <p:tgtEl>
                                          <p:spTgt spid="96"/>
                                        </p:tgtEl>
                                      </p:cBhvr>
                                    </p:animEffect>
                                  </p:childTnLst>
                                </p:cTn>
                              </p:par>
                            </p:childTnLst>
                          </p:cTn>
                        </p:par>
                        <p:par>
                          <p:cTn id="84" fill="hold">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97"/>
                                        </p:tgtEl>
                                        <p:attrNameLst>
                                          <p:attrName>style.visibility</p:attrName>
                                        </p:attrNameLst>
                                      </p:cBhvr>
                                      <p:to>
                                        <p:strVal val="visible"/>
                                      </p:to>
                                    </p:se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162"/>
                                        </p:tgtEl>
                                        <p:attrNameLst>
                                          <p:attrName>style.visibility</p:attrName>
                                        </p:attrNameLst>
                                      </p:cBhvr>
                                      <p:to>
                                        <p:strVal val="visible"/>
                                      </p:to>
                                    </p:set>
                                  </p:childTnLst>
                                </p:cTn>
                              </p:par>
                            </p:childTnLst>
                          </p:cTn>
                        </p:par>
                        <p:par>
                          <p:cTn id="92" fill="hold">
                            <p:stCondLst>
                              <p:cond delay="500"/>
                            </p:stCondLst>
                            <p:childTnLst>
                              <p:par>
                                <p:cTn id="93" presetID="1" presetClass="entr" presetSubtype="0" fill="hold" nodeType="afterEffect">
                                  <p:stCondLst>
                                    <p:cond delay="0"/>
                                  </p:stCondLst>
                                  <p:childTnLst>
                                    <p:set>
                                      <p:cBhvr>
                                        <p:cTn id="94" dur="1" fill="hold">
                                          <p:stCondLst>
                                            <p:cond delay="0"/>
                                          </p:stCondLst>
                                        </p:cTn>
                                        <p:tgtEl>
                                          <p:spTgt spid="103"/>
                                        </p:tgtEl>
                                        <p:attrNameLst>
                                          <p:attrName>style.visibility</p:attrName>
                                        </p:attrNameLst>
                                      </p:cBhvr>
                                      <p:to>
                                        <p:strVal val="visible"/>
                                      </p:to>
                                    </p:set>
                                  </p:childTnLst>
                                </p:cTn>
                              </p:par>
                            </p:childTnLst>
                          </p:cTn>
                        </p:par>
                        <p:par>
                          <p:cTn id="95" fill="hold">
                            <p:stCondLst>
                              <p:cond delay="500"/>
                            </p:stCondLst>
                            <p:childTnLst>
                              <p:par>
                                <p:cTn id="96" presetID="1" presetClass="entr" presetSubtype="0" fill="hold" nodeType="afterEffect">
                                  <p:stCondLst>
                                    <p:cond delay="0"/>
                                  </p:stCondLst>
                                  <p:childTnLst>
                                    <p:set>
                                      <p:cBhvr>
                                        <p:cTn id="97" dur="1" fill="hold">
                                          <p:stCondLst>
                                            <p:cond delay="0"/>
                                          </p:stCondLst>
                                        </p:cTn>
                                        <p:tgtEl>
                                          <p:spTgt spid="6163"/>
                                        </p:tgtEl>
                                        <p:attrNameLst>
                                          <p:attrName>style.visibility</p:attrName>
                                        </p:attrNameLst>
                                      </p:cBhvr>
                                      <p:to>
                                        <p:strVal val="visible"/>
                                      </p:to>
                                    </p:set>
                                  </p:childTnLst>
                                </p:cTn>
                              </p:par>
                            </p:childTnLst>
                          </p:cTn>
                        </p:par>
                        <p:par>
                          <p:cTn id="98" fill="hold">
                            <p:stCondLst>
                              <p:cond delay="500"/>
                            </p:stCondLst>
                            <p:childTnLst>
                              <p:par>
                                <p:cTn id="99" presetID="1" presetClass="entr" presetSubtype="0" fill="hold" nodeType="afterEffect">
                                  <p:stCondLst>
                                    <p:cond delay="0"/>
                                  </p:stCondLst>
                                  <p:childTnLst>
                                    <p:set>
                                      <p:cBhvr>
                                        <p:cTn id="100" dur="1" fill="hold">
                                          <p:stCondLst>
                                            <p:cond delay="0"/>
                                          </p:stCondLst>
                                        </p:cTn>
                                        <p:tgtEl>
                                          <p:spTgt spid="7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88" grpId="0" animBg="1"/>
      <p:bldP spid="95" grpId="0"/>
      <p:bldP spid="96" grpId="0"/>
      <p:bldP spid="97" grpId="0" animBg="1"/>
      <p:bldP spid="98" grpId="0" animBg="1"/>
      <p:bldP spid="61"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5286412"/>
          </a:xfrm>
        </p:spPr>
        <p:txBody>
          <a:bodyPr>
            <a:normAutofit/>
          </a:bodyPr>
          <a:lstStyle/>
          <a:p>
            <a:pPr>
              <a:buClr>
                <a:schemeClr val="tx1"/>
              </a:buClr>
            </a:pPr>
            <a:r>
              <a:rPr lang="en-US" altLang="zh-CN" sz="2800" dirty="0" smtClean="0">
                <a:latin typeface="Arial" pitchFamily="34" charset="0"/>
                <a:cs typeface="Arial" pitchFamily="34" charset="0"/>
              </a:rPr>
              <a:t>How well the hash codes fit on the training data</a:t>
            </a:r>
          </a:p>
          <a:p>
            <a:pPr>
              <a:buClr>
                <a:schemeClr val="tx1"/>
              </a:buClr>
            </a:pPr>
            <a:endParaRPr lang="en-US" altLang="zh-CN" sz="2800" dirty="0" smtClean="0">
              <a:latin typeface="Arial" pitchFamily="34" charset="0"/>
              <a:cs typeface="Arial" pitchFamily="34" charset="0"/>
            </a:endParaRPr>
          </a:p>
          <a:p>
            <a:pPr>
              <a:buClr>
                <a:schemeClr val="tx1"/>
              </a:buClr>
              <a:buNone/>
            </a:pPr>
            <a:endParaRPr lang="en-US" altLang="zh-CN" sz="2800" dirty="0" smtClean="0">
              <a:latin typeface="Arial" pitchFamily="34" charset="0"/>
              <a:cs typeface="Arial" pitchFamily="34" charset="0"/>
            </a:endParaRPr>
          </a:p>
          <a:p>
            <a:pPr>
              <a:buClr>
                <a:schemeClr val="tx1"/>
              </a:buClr>
            </a:pPr>
            <a:endParaRPr lang="en-US" altLang="zh-CN" sz="2800" dirty="0" smtClean="0">
              <a:latin typeface="Arial" pitchFamily="34" charset="0"/>
              <a:cs typeface="Arial" pitchFamily="34" charset="0"/>
            </a:endParaRPr>
          </a:p>
          <a:p>
            <a:pPr>
              <a:buClr>
                <a:schemeClr val="tx1"/>
              </a:buClr>
            </a:pPr>
            <a:r>
              <a:rPr lang="en-US" altLang="zh-CN" sz="2800" dirty="0" smtClean="0">
                <a:latin typeface="Arial" pitchFamily="34" charset="0"/>
                <a:cs typeface="Arial" pitchFamily="34" charset="0"/>
              </a:rPr>
              <a:t>Recall the definition of pair-wise label metric</a:t>
            </a:r>
          </a:p>
          <a:p>
            <a:pPr>
              <a:buClr>
                <a:schemeClr val="tx1"/>
              </a:buClr>
            </a:pPr>
            <a:endParaRPr lang="en-US" altLang="zh-CN" sz="2800" dirty="0" smtClean="0">
              <a:latin typeface="Arial" pitchFamily="34" charset="0"/>
              <a:cs typeface="Arial" pitchFamily="34" charset="0"/>
            </a:endParaRPr>
          </a:p>
          <a:p>
            <a:pPr>
              <a:buClr>
                <a:schemeClr val="tx1"/>
              </a:buClr>
            </a:pPr>
            <a:endParaRPr lang="en-US" altLang="zh-CN" sz="2800" dirty="0" smtClean="0">
              <a:latin typeface="Arial" pitchFamily="34" charset="0"/>
              <a:cs typeface="Arial" pitchFamily="34" charset="0"/>
            </a:endParaRPr>
          </a:p>
          <a:p>
            <a:pPr>
              <a:buClr>
                <a:schemeClr val="tx1"/>
              </a:buClr>
            </a:pPr>
            <a:endParaRPr lang="en-US" altLang="zh-CN" sz="2800" dirty="0" smtClean="0">
              <a:latin typeface="Arial" pitchFamily="34" charset="0"/>
              <a:cs typeface="Arial" pitchFamily="34" charset="0"/>
            </a:endParaRPr>
          </a:p>
          <a:p>
            <a:pPr>
              <a:buClr>
                <a:schemeClr val="tx1"/>
              </a:buClr>
            </a:pPr>
            <a:r>
              <a:rPr lang="en-US" altLang="zh-CN" sz="2800" dirty="0" smtClean="0">
                <a:latin typeface="Arial" pitchFamily="34" charset="0"/>
                <a:cs typeface="Arial" pitchFamily="34" charset="0"/>
              </a:rPr>
              <a:t>Objective:</a:t>
            </a:r>
          </a:p>
          <a:p>
            <a:pPr>
              <a:buClr>
                <a:schemeClr val="tx1"/>
              </a:buClr>
            </a:pPr>
            <a:endParaRPr lang="en-US" altLang="zh-CN" sz="2800" dirty="0" smtClean="0">
              <a:latin typeface="Arial" pitchFamily="34" charset="0"/>
              <a:cs typeface="Arial" pitchFamily="34" charset="0"/>
            </a:endParaRPr>
          </a:p>
        </p:txBody>
      </p:sp>
      <p:pic>
        <p:nvPicPr>
          <p:cNvPr id="7171" name="Picture 3"/>
          <p:cNvPicPr>
            <a:picLocks noChangeAspect="1" noChangeArrowheads="1"/>
          </p:cNvPicPr>
          <p:nvPr/>
        </p:nvPicPr>
        <p:blipFill>
          <a:blip r:embed="rId2" cstate="print"/>
          <a:srcRect/>
          <a:stretch>
            <a:fillRect/>
          </a:stretch>
        </p:blipFill>
        <p:spPr bwMode="auto">
          <a:xfrm>
            <a:off x="2032696" y="4005064"/>
            <a:ext cx="5059584" cy="11520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algn="ctr"/>
            <a:r>
              <a:rPr lang="en-US" altLang="zh-CN" b="1" dirty="0" smtClean="0">
                <a:solidFill>
                  <a:schemeClr val="tx1"/>
                </a:solidFill>
                <a:latin typeface="Arial" pitchFamily="34" charset="0"/>
                <a:cs typeface="Arial" pitchFamily="34" charset="0"/>
              </a:rPr>
              <a:t>Empirical Fitness</a:t>
            </a:r>
            <a:endParaRPr lang="zh-CN" altLang="en-US" b="1" dirty="0">
              <a:solidFill>
                <a:schemeClr val="tx1"/>
              </a:solidFill>
              <a:latin typeface="Arial" pitchFamily="34" charset="0"/>
              <a:cs typeface="Arial" pitchFamily="34" charset="0"/>
            </a:endParaRPr>
          </a:p>
        </p:txBody>
      </p:sp>
      <p:pic>
        <p:nvPicPr>
          <p:cNvPr id="7170" name="Picture 2"/>
          <p:cNvPicPr>
            <a:picLocks noChangeAspect="1" noChangeArrowheads="1"/>
          </p:cNvPicPr>
          <p:nvPr/>
        </p:nvPicPr>
        <p:blipFill>
          <a:blip r:embed="rId3" cstate="print"/>
          <a:stretch>
            <a:fillRect/>
          </a:stretch>
        </p:blipFill>
        <p:spPr bwMode="auto">
          <a:xfrm>
            <a:off x="1890572" y="2063726"/>
            <a:ext cx="5489739" cy="983398"/>
          </a:xfrm>
          <a:prstGeom prst="rect">
            <a:avLst/>
          </a:prstGeom>
          <a:noFill/>
          <a:ln>
            <a:noFill/>
          </a:ln>
        </p:spPr>
      </p:pic>
      <p:pic>
        <p:nvPicPr>
          <p:cNvPr id="2050" name="Picture 2"/>
          <p:cNvPicPr>
            <a:picLocks noChangeAspect="1" noChangeArrowheads="1"/>
          </p:cNvPicPr>
          <p:nvPr/>
        </p:nvPicPr>
        <p:blipFill>
          <a:blip r:embed="rId4" cstate="print"/>
          <a:srcRect/>
          <a:stretch>
            <a:fillRect/>
          </a:stretch>
        </p:blipFill>
        <p:spPr bwMode="auto">
          <a:xfrm>
            <a:off x="2699792" y="5877272"/>
            <a:ext cx="4629151"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5286412"/>
          </a:xfrm>
        </p:spPr>
        <p:txBody>
          <a:bodyPr>
            <a:normAutofit/>
          </a:bodyPr>
          <a:lstStyle/>
          <a:p>
            <a:pPr>
              <a:buClr>
                <a:schemeClr val="tx1"/>
              </a:buClr>
            </a:pPr>
            <a:r>
              <a:rPr lang="en-US" altLang="zh-CN" sz="2800" dirty="0" smtClean="0">
                <a:latin typeface="Arial" pitchFamily="34" charset="0"/>
                <a:cs typeface="Arial" pitchFamily="34" charset="0"/>
              </a:rPr>
              <a:t>Replace the sign of projections with the </a:t>
            </a:r>
            <a:r>
              <a:rPr lang="en-US" altLang="zh-CN" sz="2800" i="1" dirty="0" smtClean="0">
                <a:latin typeface="Arial" pitchFamily="34" charset="0"/>
                <a:cs typeface="Arial" pitchFamily="34" charset="0"/>
              </a:rPr>
              <a:t>signed</a:t>
            </a:r>
            <a:r>
              <a:rPr lang="en-US" altLang="zh-CN" sz="2800" dirty="0" smtClean="0">
                <a:latin typeface="Arial" pitchFamily="34" charset="0"/>
                <a:cs typeface="Arial" pitchFamily="34" charset="0"/>
              </a:rPr>
              <a:t> </a:t>
            </a:r>
            <a:r>
              <a:rPr lang="en-US" altLang="zh-CN" sz="2800" i="1" dirty="0" smtClean="0">
                <a:latin typeface="Arial" pitchFamily="34" charset="0"/>
                <a:cs typeface="Arial" pitchFamily="34" charset="0"/>
              </a:rPr>
              <a:t>magnitude</a:t>
            </a:r>
          </a:p>
          <a:p>
            <a:pPr>
              <a:buClr>
                <a:schemeClr val="tx1"/>
              </a:buClr>
            </a:pPr>
            <a:endParaRPr lang="en-US" altLang="zh-CN" sz="2800" i="1" dirty="0" smtClean="0">
              <a:latin typeface="Arial" pitchFamily="34" charset="0"/>
              <a:cs typeface="Arial" pitchFamily="34" charset="0"/>
            </a:endParaRPr>
          </a:p>
          <a:p>
            <a:pPr>
              <a:buClr>
                <a:schemeClr val="tx1"/>
              </a:buClr>
            </a:pPr>
            <a:endParaRPr lang="en-US" altLang="zh-CN" sz="2800" dirty="0" smtClean="0">
              <a:latin typeface="Arial" pitchFamily="34" charset="0"/>
              <a:cs typeface="Arial" pitchFamily="34" charset="0"/>
            </a:endParaRPr>
          </a:p>
          <a:p>
            <a:pPr>
              <a:buClr>
                <a:schemeClr val="tx1"/>
              </a:buClr>
              <a:buNone/>
            </a:pPr>
            <a:endParaRPr lang="en-US" altLang="zh-CN" sz="2800" dirty="0" smtClean="0">
              <a:latin typeface="Arial" pitchFamily="34" charset="0"/>
              <a:cs typeface="Arial" pitchFamily="34" charset="0"/>
            </a:endParaRPr>
          </a:p>
          <a:p>
            <a:pPr>
              <a:buClr>
                <a:schemeClr val="tx1"/>
              </a:buClr>
              <a:buNone/>
            </a:pPr>
            <a:endParaRPr lang="en-US" altLang="zh-CN" sz="2800" dirty="0" smtClean="0">
              <a:latin typeface="Arial" pitchFamily="34" charset="0"/>
              <a:cs typeface="Arial" pitchFamily="34" charset="0"/>
            </a:endParaRPr>
          </a:p>
          <a:p>
            <a:pPr>
              <a:buClr>
                <a:schemeClr val="tx1"/>
              </a:buClr>
              <a:buNone/>
            </a:pPr>
            <a:endParaRPr lang="en-US" altLang="zh-CN" sz="2800" dirty="0" smtClean="0">
              <a:latin typeface="Arial" pitchFamily="34" charset="0"/>
              <a:cs typeface="Arial" pitchFamily="34" charset="0"/>
            </a:endParaRPr>
          </a:p>
          <a:p>
            <a:pPr>
              <a:buClr>
                <a:schemeClr val="tx1"/>
              </a:buClr>
            </a:pPr>
            <a:r>
              <a:rPr lang="en-US" altLang="zh-CN" sz="2800" dirty="0" smtClean="0">
                <a:latin typeface="Arial" pitchFamily="34" charset="0"/>
                <a:cs typeface="Arial" pitchFamily="34" charset="0"/>
              </a:rPr>
              <a:t>A more simplified matrix form as:</a:t>
            </a:r>
          </a:p>
          <a:p>
            <a:pPr>
              <a:buClr>
                <a:srgbClr val="002060"/>
              </a:buClr>
            </a:pPr>
            <a:endParaRPr lang="en-US" altLang="zh-CN" sz="2800" dirty="0" smtClean="0">
              <a:solidFill>
                <a:srgbClr val="002060"/>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tretch>
            <a:fillRect/>
          </a:stretch>
        </p:blipFill>
        <p:spPr bwMode="auto">
          <a:xfrm>
            <a:off x="611560" y="2492895"/>
            <a:ext cx="7869164" cy="2020089"/>
          </a:xfrm>
          <a:prstGeom prst="rect">
            <a:avLst/>
          </a:prstGeom>
          <a:noFill/>
          <a:ln>
            <a:noFill/>
          </a:ln>
        </p:spPr>
      </p:pic>
      <p:sp>
        <p:nvSpPr>
          <p:cNvPr id="3" name="Title 2"/>
          <p:cNvSpPr>
            <a:spLocks noGrp="1"/>
          </p:cNvSpPr>
          <p:nvPr>
            <p:ph type="title"/>
          </p:nvPr>
        </p:nvSpPr>
        <p:spPr/>
        <p:txBody>
          <a:bodyPr>
            <a:normAutofit/>
          </a:bodyPr>
          <a:lstStyle/>
          <a:p>
            <a:pPr algn="ctr"/>
            <a:r>
              <a:rPr lang="en-US" altLang="zh-CN" b="1" dirty="0" smtClean="0">
                <a:solidFill>
                  <a:schemeClr val="tx1"/>
                </a:solidFill>
                <a:latin typeface="Arial" pitchFamily="34" charset="0"/>
                <a:cs typeface="Arial" pitchFamily="34" charset="0"/>
              </a:rPr>
              <a:t>Relaxing Empirical Fitness</a:t>
            </a:r>
            <a:endParaRPr lang="zh-CN" altLang="en-US" b="1" dirty="0">
              <a:solidFill>
                <a:schemeClr val="tx1"/>
              </a:solidFill>
              <a:latin typeface="Arial" pitchFamily="34" charset="0"/>
              <a:cs typeface="Arial" pitchFamily="34" charset="0"/>
            </a:endParaRPr>
          </a:p>
        </p:txBody>
      </p:sp>
      <p:pic>
        <p:nvPicPr>
          <p:cNvPr id="1028" name="Picture 4"/>
          <p:cNvPicPr>
            <a:picLocks noChangeAspect="1" noChangeArrowheads="1"/>
          </p:cNvPicPr>
          <p:nvPr/>
        </p:nvPicPr>
        <p:blipFill>
          <a:blip r:embed="rId3" cstate="print"/>
          <a:stretch>
            <a:fillRect/>
          </a:stretch>
        </p:blipFill>
        <p:spPr bwMode="auto">
          <a:xfrm>
            <a:off x="2214546" y="5438794"/>
            <a:ext cx="4381058" cy="7985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proposal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1051</Words>
  <Application>Microsoft Office PowerPoint</Application>
  <PresentationFormat>On-screen Show (4:3)</PresentationFormat>
  <Paragraphs>236</Paragraphs>
  <Slides>24</Slides>
  <Notes>19</Notes>
  <HiddenSlides>3</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Sales proposal presentation</vt:lpstr>
      <vt:lpstr>Slide 1</vt:lpstr>
      <vt:lpstr>Nearest Neighbor Search</vt:lpstr>
      <vt:lpstr>Binary Hashing</vt:lpstr>
      <vt:lpstr>Related Work</vt:lpstr>
      <vt:lpstr>Main Issues</vt:lpstr>
      <vt:lpstr>Formulation</vt:lpstr>
      <vt:lpstr>Formulation - Empirical Fitness</vt:lpstr>
      <vt:lpstr>Empirical Fitness</vt:lpstr>
      <vt:lpstr>Relaxing Empirical Fitness</vt:lpstr>
      <vt:lpstr>Information Theoretic Regularizer</vt:lpstr>
      <vt:lpstr>Relaxing Regularization Term</vt:lpstr>
      <vt:lpstr>Final Objective</vt:lpstr>
      <vt:lpstr>Sequential Solution</vt:lpstr>
      <vt:lpstr>Update Label Matrix</vt:lpstr>
      <vt:lpstr>S3PLH  Algorithm Summary</vt:lpstr>
      <vt:lpstr>Unsupervised Extension (USPH)</vt:lpstr>
      <vt:lpstr>Pseudo Pair-Wise Labels</vt:lpstr>
      <vt:lpstr>USPLH  Algorithm Summary</vt:lpstr>
      <vt:lpstr>Experiments</vt:lpstr>
      <vt:lpstr>MNIST Digits</vt:lpstr>
      <vt:lpstr>Training and Test Time</vt:lpstr>
      <vt:lpstr>SIFT 1 Million Data</vt:lpstr>
      <vt:lpstr>Summary and Conclusion</vt:lpstr>
      <vt:lpstr>Slide 24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2009-01-06T20:49:13Z</dcterms:created>
  <dcterms:modified xsi:type="dcterms:W3CDTF">2010-09-18T17:19:45Z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TC102202131033</vt:lpwstr>
  </property>
</Properties>
</file>