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sldIdLst>
    <p:sldId id="271" r:id="rId2"/>
    <p:sldId id="258" r:id="rId3"/>
    <p:sldId id="269" r:id="rId4"/>
    <p:sldId id="270" r:id="rId5"/>
    <p:sldId id="263" r:id="rId6"/>
    <p:sldId id="264" r:id="rId7"/>
    <p:sldId id="267" r:id="rId8"/>
    <p:sldId id="261" r:id="rId9"/>
    <p:sldId id="265" r:id="rId10"/>
    <p:sldId id="266" r:id="rId11"/>
    <p:sldId id="268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ih-Fu Chang" initials="SF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58" autoAdjust="0"/>
    <p:restoredTop sz="94660"/>
  </p:normalViewPr>
  <p:slideViewPr>
    <p:cSldViewPr>
      <p:cViewPr varScale="1">
        <p:scale>
          <a:sx n="69" d="100"/>
          <a:sy n="69" d="100"/>
        </p:scale>
        <p:origin x="-16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8-23T15:31:24.425" idx="1">
    <p:pos x="10" y="10"/>
    <p:text>12 channels only?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DFD13-3E47-4756-96FB-284F13A75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216EA-2FEE-437C-8D37-DFEACE39A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E8103-204C-4092-9204-C8B59CF8C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6BB16-762F-4F46-ADB1-763FB12E1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2DDE2-0E53-4323-9B47-BF331EB94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A1972-EF99-428D-B5F7-8F5BADFEA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9D4CC-DFFA-4C43-A299-54BBE5292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23117-14DA-4D82-B1AA-53566A5B5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082BC-65AA-4131-B85C-C9CD46BCC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8507-A857-4495-89AD-A08CBAB21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2BD7B-1F22-4C37-96C9-E49405C1F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75FB-216D-4967-937C-BB1CF1ABF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26160-8B64-4C89-8702-52A8338DC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 smtClean="0">
                <a:solidFill>
                  <a:schemeClr val="bg1"/>
                </a:solidFill>
                <a:ea typeface="ＭＳ Ｐゴシック" charset="0"/>
              </a:defRPr>
            </a:lvl1pPr>
          </a:lstStyle>
          <a:p>
            <a:pPr>
              <a:defRPr/>
            </a:pPr>
            <a:fld id="{A0643200-6875-4388-AD33-962CDA585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/>
        </a:defRPr>
      </a:lvl9pPr>
    </p:titleStyle>
    <p:bodyStyle>
      <a:lvl1pPr marL="349250" indent="-349250" algn="l" rtl="0" fontAlgn="base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sz="2200" kern="1200">
          <a:solidFill>
            <a:srgbClr val="595959"/>
          </a:solidFill>
          <a:latin typeface="+mn-lt"/>
          <a:ea typeface="+mn-ea"/>
          <a:cs typeface="+mn-cs"/>
        </a:defRPr>
      </a:lvl2pPr>
      <a:lvl3pPr marL="96837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sz="2000" kern="1200">
          <a:solidFill>
            <a:srgbClr val="595959"/>
          </a:solidFill>
          <a:latin typeface="+mn-lt"/>
          <a:ea typeface="+mn-ea"/>
          <a:cs typeface="+mn-cs"/>
        </a:defRPr>
      </a:lvl3pPr>
      <a:lvl4pPr marL="1263650" indent="-295275" algn="l" rtl="0" fontAlgn="base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itchFamily="18" charset="2"/>
        <a:buChar char=""/>
        <a:defRPr kern="1200">
          <a:solidFill>
            <a:srgbClr val="595959"/>
          </a:solidFill>
          <a:latin typeface="+mn-lt"/>
          <a:ea typeface="+mn-ea"/>
          <a:cs typeface="+mn-cs"/>
        </a:defRPr>
      </a:lvl4pPr>
      <a:lvl5pPr marL="1546225" indent="-282575" algn="l" rtl="0" fontAlgn="base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itchFamily="18" charset="2"/>
        <a:buChar char=""/>
        <a:defRPr kern="1200">
          <a:solidFill>
            <a:srgbClr val="595959"/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hyperlink" Target="../../../Shih-Fu%20Chang/Videos/talk%20videos/NewsRover_Commercial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Screen Shot 2013-04-20 at 12.34.00 PM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819400"/>
            <a:ext cx="6246813" cy="990600"/>
          </a:xfrm>
          <a:prstGeom prst="rect">
            <a:avLst/>
          </a:prstGeom>
          <a:solidFill>
            <a:srgbClr val="111111"/>
          </a:solidFill>
          <a:ln w="9525">
            <a:noFill/>
            <a:miter lim="800000"/>
            <a:headEnd/>
            <a:tailEnd/>
          </a:ln>
        </p:spPr>
      </p:pic>
      <p:pic>
        <p:nvPicPr>
          <p:cNvPr id="1536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4267200"/>
            <a:ext cx="7112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419600"/>
            <a:ext cx="1485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4267200"/>
            <a:ext cx="9794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C:\Users\Shih-Fu Chang\users\sfc-files\group\photos\Hongzhi smal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4267200"/>
            <a:ext cx="10652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43200" y="5410200"/>
            <a:ext cx="990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>
                <a:ea typeface="ＭＳ Ｐゴシック" charset="0"/>
              </a:rPr>
              <a:t>Brendan Jou</a:t>
            </a:r>
            <a:endParaRPr lang="en-US" sz="1050" dirty="0"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5410200"/>
            <a:ext cx="82391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ea typeface="ＭＳ Ｐゴシック" charset="0"/>
              </a:rPr>
              <a:t>Hongzhi Li</a:t>
            </a:r>
            <a:endParaRPr lang="en-US" sz="1050" dirty="0"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5410200"/>
            <a:ext cx="68738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ea typeface="ＭＳ Ｐゴシック" charset="0"/>
              </a:rPr>
              <a:t>Joe Ellis</a:t>
            </a:r>
            <a:endParaRPr lang="en-US" sz="1050" dirty="0"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5410200"/>
            <a:ext cx="1714500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ea typeface="ＭＳ Ｐゴシック" charset="0"/>
              </a:rPr>
              <a:t>Dan Morozoff-</a:t>
            </a:r>
            <a:r>
              <a:rPr lang="en-US" sz="1050" dirty="0" err="1">
                <a:ea typeface="ＭＳ Ｐゴシック" charset="0"/>
              </a:rPr>
              <a:t>Abezgauz</a:t>
            </a:r>
            <a:r>
              <a:rPr lang="en-US" sz="1050" dirty="0">
                <a:ea typeface="ＭＳ Ｐゴシック" charset="0"/>
              </a:rPr>
              <a:t>  </a:t>
            </a:r>
          </a:p>
        </p:txBody>
      </p:sp>
      <p:pic>
        <p:nvPicPr>
          <p:cNvPr id="15370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05600" y="4267200"/>
            <a:ext cx="873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05600" y="5410200"/>
            <a:ext cx="1093788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ea typeface="ＭＳ Ｐゴシック" charset="0"/>
              </a:rPr>
              <a:t>Shih-Fu Chang</a:t>
            </a:r>
            <a:endParaRPr lang="en-US" sz="1050" dirty="0">
              <a:ea typeface="ＭＳ Ｐゴシック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28600" y="533400"/>
            <a:ext cx="8686800" cy="19812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1200"/>
              </a:spcAft>
              <a:defRPr/>
            </a:pPr>
            <a:r>
              <a:rPr lang="en-US" sz="3600" dirty="0" smtClean="0">
                <a:solidFill>
                  <a:schemeClr val="accent3"/>
                </a:solidFill>
              </a:rPr>
              <a:t>Exploring Multi-Granular </a:t>
            </a:r>
            <a:br>
              <a:rPr lang="en-US" sz="3600" dirty="0" smtClean="0">
                <a:solidFill>
                  <a:schemeClr val="accent3"/>
                </a:solidFill>
              </a:rPr>
            </a:br>
            <a:r>
              <a:rPr lang="en-US" sz="3600" dirty="0" smtClean="0">
                <a:solidFill>
                  <a:schemeClr val="accent3"/>
                </a:solidFill>
              </a:rPr>
              <a:t>News Events </a:t>
            </a:r>
            <a:br>
              <a:rPr lang="en-US" sz="3600" dirty="0" smtClean="0">
                <a:solidFill>
                  <a:schemeClr val="accent3"/>
                </a:solidFill>
              </a:rPr>
            </a:br>
            <a:r>
              <a:rPr lang="en-US" sz="3600" dirty="0" smtClean="0">
                <a:solidFill>
                  <a:schemeClr val="accent3"/>
                </a:solidFill>
              </a:rPr>
              <a:t>(</a:t>
            </a:r>
            <a:r>
              <a:rPr lang="en-US" sz="3600" i="1" dirty="0" smtClean="0">
                <a:solidFill>
                  <a:schemeClr val="accent3"/>
                </a:solidFill>
              </a:rPr>
              <a:t>Broadcast  Video </a:t>
            </a:r>
            <a:r>
              <a:rPr lang="en-US" sz="3600" dirty="0" smtClean="0">
                <a:solidFill>
                  <a:schemeClr val="accent3"/>
                </a:solidFill>
              </a:rPr>
              <a:t>+ </a:t>
            </a:r>
            <a:r>
              <a:rPr lang="en-US" sz="3600" i="1" dirty="0" smtClean="0">
                <a:solidFill>
                  <a:schemeClr val="accent3"/>
                </a:solidFill>
              </a:rPr>
              <a:t>Curated Web)</a:t>
            </a:r>
            <a:endParaRPr lang="en-US" sz="3600" i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smtClean="0"/>
              <a:t>Finding </a:t>
            </a:r>
            <a:r>
              <a:rPr lang="ja-JP" altLang="en-US" smtClean="0">
                <a:latin typeface="Arial" charset="0"/>
              </a:rPr>
              <a:t>“</a:t>
            </a:r>
            <a:r>
              <a:rPr lang="en-US" smtClean="0"/>
              <a:t>Major Players</a:t>
            </a:r>
            <a:r>
              <a:rPr lang="ja-JP" altLang="en-US" smtClean="0">
                <a:latin typeface="Arial" charset="0"/>
              </a:rPr>
              <a:t>”</a:t>
            </a:r>
            <a:endParaRPr lang="en-US" smtClean="0"/>
          </a:p>
        </p:txBody>
      </p:sp>
      <p:graphicFrame>
        <p:nvGraphicFramePr>
          <p:cNvPr id="16524" name="Object 140"/>
          <p:cNvGraphicFramePr>
            <a:graphicFrameLocks noGrp="1" noChangeAspect="1"/>
          </p:cNvGraphicFramePr>
          <p:nvPr>
            <p:ph sz="half" idx="1"/>
          </p:nvPr>
        </p:nvGraphicFramePr>
        <p:xfrm>
          <a:off x="152400" y="1447800"/>
          <a:ext cx="4572000" cy="3429000"/>
        </p:xfrm>
        <a:graphic>
          <a:graphicData uri="http://schemas.openxmlformats.org/presentationml/2006/ole">
            <p:oleObj spid="_x0000_s16524" name="Acrobat Document" r:id="rId3" imgW="5486292" imgH="4114800" progId="AcroExch.Document.11">
              <p:embed/>
            </p:oleObj>
          </a:graphicData>
        </a:graphic>
      </p:graphicFrame>
      <p:sp>
        <p:nvSpPr>
          <p:cNvPr id="16526" name="Text Box 9"/>
          <p:cNvSpPr txBox="1">
            <a:spLocks noChangeArrowheads="1"/>
          </p:cNvSpPr>
          <p:nvPr/>
        </p:nvSpPr>
        <p:spPr bwMode="auto">
          <a:xfrm>
            <a:off x="1752600" y="990600"/>
            <a:ext cx="149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Methodology</a:t>
            </a:r>
          </a:p>
        </p:txBody>
      </p:sp>
      <p:sp>
        <p:nvSpPr>
          <p:cNvPr id="16527" name="Text Box 10"/>
          <p:cNvSpPr txBox="1">
            <a:spLocks noChangeArrowheads="1"/>
          </p:cNvSpPr>
          <p:nvPr/>
        </p:nvSpPr>
        <p:spPr bwMode="auto">
          <a:xfrm>
            <a:off x="6019800" y="990600"/>
            <a:ext cx="174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Implementation</a:t>
            </a:r>
          </a:p>
        </p:txBody>
      </p:sp>
      <p:pic>
        <p:nvPicPr>
          <p:cNvPr id="16528" name="Picture 11" descr="kerry_wik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447800"/>
            <a:ext cx="3328988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529" name="TextBox 1"/>
          <p:cNvSpPr txBox="1">
            <a:spLocks noChangeArrowheads="1"/>
          </p:cNvSpPr>
          <p:nvPr/>
        </p:nvSpPr>
        <p:spPr bwMode="auto">
          <a:xfrm>
            <a:off x="2438400" y="5156200"/>
            <a:ext cx="27432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Video of selected “Major Player” discussing the event.</a:t>
            </a:r>
          </a:p>
        </p:txBody>
      </p:sp>
      <p:cxnSp>
        <p:nvCxnSpPr>
          <p:cNvPr id="10" name="Straight Arrow Connector 9"/>
          <p:cNvCxnSpPr>
            <a:stCxn id="16529" idx="0"/>
          </p:cNvCxnSpPr>
          <p:nvPr/>
        </p:nvCxnSpPr>
        <p:spPr>
          <a:xfrm flipV="1">
            <a:off x="3810000" y="4572000"/>
            <a:ext cx="1981200" cy="584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22388" y="1524000"/>
            <a:ext cx="6499225" cy="1725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Explore News Rover!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22388" y="3298825"/>
            <a:ext cx="6499225" cy="9175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000" b="1" dirty="0"/>
              <a:t>rover.cs.columbia.edu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t"/>
          <a:lstStyle/>
          <a:p>
            <a:r>
              <a:rPr lang="en-US" sz="4000" smtClean="0"/>
              <a:t>News Rover</a:t>
            </a:r>
            <a:r>
              <a:rPr lang="en-US" sz="4000" smtClean="0">
                <a:latin typeface="Arial" charset="0"/>
              </a:rPr>
              <a:t>’</a:t>
            </a:r>
            <a:r>
              <a:rPr lang="en-US" sz="4000" smtClean="0"/>
              <a:t>s Unique Capabilities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Event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-based organization of news content</a:t>
            </a:r>
          </a:p>
          <a:p>
            <a:pPr marL="990600" lvl="1" indent="-53340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AutoNum type="arabicPeriod"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Video-based events</a:t>
            </a:r>
          </a:p>
          <a:p>
            <a:pPr marL="990600" lvl="1" indent="-53340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AutoNum type="arabicPeriod"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Wikipedia-based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events</a:t>
            </a:r>
          </a:p>
          <a:p>
            <a:pPr marL="590550" indent="-53340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AutoNum type="arabicPeriod"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90550" indent="-53340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AutoNum type="arabicPeriod"/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Broadcast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elevision 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ews aggregation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9600" indent="-60960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AutoNum type="arabicPeriod"/>
              <a:defRPr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9600" indent="-60960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AutoNum type="arabicPeriod"/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Analysis of </a:t>
            </a: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“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Major Players</a:t>
            </a:r>
            <a:r>
              <a:rPr lang="ja-JP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”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news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smtClean="0"/>
              <a:t>Two Types of News Events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1295400"/>
            <a:ext cx="7848600" cy="2362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1447800" y="1295400"/>
            <a:ext cx="6430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Long Running News Event </a:t>
            </a:r>
            <a:r>
              <a:rPr lang="en-US"/>
              <a:t>: ”</a:t>
            </a:r>
            <a:r>
              <a:rPr lang="en-US" i="1"/>
              <a:t>2014 Northern Iraq Offensive</a:t>
            </a:r>
            <a:r>
              <a:rPr lang="en-US"/>
              <a:t>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0600" y="1981200"/>
            <a:ext cx="20574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81400" y="1981200"/>
            <a:ext cx="20574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72200" y="1981200"/>
            <a:ext cx="20574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19463" name="TextBox 12"/>
          <p:cNvSpPr txBox="1">
            <a:spLocks noChangeArrowheads="1"/>
          </p:cNvSpPr>
          <p:nvPr/>
        </p:nvSpPr>
        <p:spPr bwMode="auto">
          <a:xfrm>
            <a:off x="3276600" y="3962400"/>
            <a:ext cx="2660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Breaking News Events</a:t>
            </a:r>
          </a:p>
        </p:txBody>
      </p:sp>
      <p:cxnSp>
        <p:nvCxnSpPr>
          <p:cNvPr id="15" name="Straight Arrow Connector 14"/>
          <p:cNvCxnSpPr>
            <a:stCxn id="19463" idx="0"/>
            <a:endCxn id="12" idx="2"/>
          </p:cNvCxnSpPr>
          <p:nvPr/>
        </p:nvCxnSpPr>
        <p:spPr>
          <a:xfrm flipV="1">
            <a:off x="4606925" y="3505200"/>
            <a:ext cx="2593975" cy="457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9463" idx="0"/>
            <a:endCxn id="10" idx="2"/>
          </p:cNvCxnSpPr>
          <p:nvPr/>
        </p:nvCxnSpPr>
        <p:spPr>
          <a:xfrm flipH="1" flipV="1">
            <a:off x="2019300" y="3505200"/>
            <a:ext cx="2587625" cy="457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9463" idx="0"/>
            <a:endCxn id="11" idx="2"/>
          </p:cNvCxnSpPr>
          <p:nvPr/>
        </p:nvCxnSpPr>
        <p:spPr>
          <a:xfrm flipV="1">
            <a:off x="4606925" y="3505200"/>
            <a:ext cx="3175" cy="457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7" name="Picture 26" descr="Screen Shot 2014-08-23 at 7.10.41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514600"/>
            <a:ext cx="15367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27" descr="Screen Shot 2014-08-23 at 7.09.24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514600"/>
            <a:ext cx="1549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28" descr="Screen Shot 2014-08-23 at 7.12.02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514600"/>
            <a:ext cx="1676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TextBox 29"/>
          <p:cNvSpPr txBox="1">
            <a:spLocks noChangeArrowheads="1"/>
          </p:cNvSpPr>
          <p:nvPr/>
        </p:nvSpPr>
        <p:spPr bwMode="auto">
          <a:xfrm>
            <a:off x="1066800" y="1981200"/>
            <a:ext cx="1919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Civilians Fleeing</a:t>
            </a:r>
          </a:p>
        </p:txBody>
      </p:sp>
      <p:sp>
        <p:nvSpPr>
          <p:cNvPr id="19471" name="TextBox 30"/>
          <p:cNvSpPr txBox="1">
            <a:spLocks noChangeArrowheads="1"/>
          </p:cNvSpPr>
          <p:nvPr/>
        </p:nvSpPr>
        <p:spPr bwMode="auto">
          <a:xfrm>
            <a:off x="6400800" y="1981200"/>
            <a:ext cx="1692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U.S. Airstrikes</a:t>
            </a:r>
          </a:p>
        </p:txBody>
      </p:sp>
      <p:sp>
        <p:nvSpPr>
          <p:cNvPr id="19472" name="TextBox 31"/>
          <p:cNvSpPr txBox="1">
            <a:spLocks noChangeArrowheads="1"/>
          </p:cNvSpPr>
          <p:nvPr/>
        </p:nvSpPr>
        <p:spPr bwMode="auto">
          <a:xfrm>
            <a:off x="3581400" y="1981200"/>
            <a:ext cx="198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Report of Killings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172200" y="4648200"/>
            <a:ext cx="2590800" cy="19050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19474" name="TextBox 33"/>
          <p:cNvSpPr txBox="1">
            <a:spLocks noChangeArrowheads="1"/>
          </p:cNvSpPr>
          <p:nvPr/>
        </p:nvSpPr>
        <p:spPr bwMode="auto">
          <a:xfrm>
            <a:off x="6172200" y="4648200"/>
            <a:ext cx="2625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Local News Event</a:t>
            </a:r>
          </a:p>
          <a:p>
            <a:pPr algn="ctr"/>
            <a:r>
              <a:rPr lang="en-US" i="1"/>
              <a:t>Boston Building on Fire</a:t>
            </a:r>
          </a:p>
        </p:txBody>
      </p:sp>
      <p:pic>
        <p:nvPicPr>
          <p:cNvPr id="19475" name="Picture 34" descr="Screen Shot 2014-08-23 at 7.24.27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5334000"/>
            <a:ext cx="18288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Straight Arrow Connector 37"/>
          <p:cNvCxnSpPr>
            <a:stCxn id="19463" idx="3"/>
            <a:endCxn id="19474" idx="0"/>
          </p:cNvCxnSpPr>
          <p:nvPr/>
        </p:nvCxnSpPr>
        <p:spPr>
          <a:xfrm>
            <a:off x="5937250" y="4146550"/>
            <a:ext cx="1547813" cy="5016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77" name="TextBox 41"/>
          <p:cNvSpPr txBox="1">
            <a:spLocks noChangeArrowheads="1"/>
          </p:cNvSpPr>
          <p:nvPr/>
        </p:nvSpPr>
        <p:spPr bwMode="auto">
          <a:xfrm>
            <a:off x="457200" y="4648200"/>
            <a:ext cx="4267200" cy="20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/>
              <a:t>Breaking News Event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/>
              <a:t>A specific event at a particular moment in time.</a:t>
            </a:r>
          </a:p>
          <a:p>
            <a:r>
              <a:rPr lang="en-US" u="sng"/>
              <a:t>Long Running News Event: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/>
              <a:t>A collection of related events and commentary that occurs over a longer span of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smtClean="0"/>
              <a:t>News Rover Events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1752600"/>
            <a:ext cx="3505200" cy="47244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05400" y="1752600"/>
            <a:ext cx="3505200" cy="47244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066800" y="1295400"/>
            <a:ext cx="241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Video-Based Events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5486400" y="1295400"/>
            <a:ext cx="2851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Wikipedia-Based Events</a:t>
            </a: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609600" y="1828800"/>
            <a:ext cx="3276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Address the need for coverage of </a:t>
            </a:r>
            <a:r>
              <a:rPr lang="en-US" u="sng"/>
              <a:t>breaking news </a:t>
            </a:r>
            <a:r>
              <a:rPr lang="en-US"/>
              <a:t>events, and one-off stories that are not covered by curated news sources. </a:t>
            </a: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5257800" y="1828800"/>
            <a:ext cx="32766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Addresses the need for coverage of </a:t>
            </a:r>
            <a:r>
              <a:rPr lang="en-US" u="sng"/>
              <a:t>long-term</a:t>
            </a:r>
            <a:r>
              <a:rPr lang="en-US"/>
              <a:t> news stories that pertain to a broad topic or unify many smaller news events. </a:t>
            </a:r>
          </a:p>
        </p:txBody>
      </p:sp>
      <p:sp>
        <p:nvSpPr>
          <p:cNvPr id="20488" name="TextBox 10"/>
          <p:cNvSpPr txBox="1">
            <a:spLocks noChangeArrowheads="1"/>
          </p:cNvSpPr>
          <p:nvPr/>
        </p:nvSpPr>
        <p:spPr bwMode="auto">
          <a:xfrm>
            <a:off x="685800" y="3962400"/>
            <a:ext cx="324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Ebola Patient Treated in NYC</a:t>
            </a:r>
          </a:p>
        </p:txBody>
      </p:sp>
      <p:sp>
        <p:nvSpPr>
          <p:cNvPr id="20489" name="TextBox 11"/>
          <p:cNvSpPr txBox="1">
            <a:spLocks noChangeArrowheads="1"/>
          </p:cNvSpPr>
          <p:nvPr/>
        </p:nvSpPr>
        <p:spPr bwMode="auto">
          <a:xfrm>
            <a:off x="533400" y="4495800"/>
            <a:ext cx="3549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Isreal-Hamas Cease Fire Voided</a:t>
            </a:r>
          </a:p>
        </p:txBody>
      </p:sp>
      <p:sp>
        <p:nvSpPr>
          <p:cNvPr id="20490" name="TextBox 12"/>
          <p:cNvSpPr txBox="1">
            <a:spLocks noChangeArrowheads="1"/>
          </p:cNvSpPr>
          <p:nvPr/>
        </p:nvSpPr>
        <p:spPr bwMode="auto">
          <a:xfrm>
            <a:off x="609600" y="5105400"/>
            <a:ext cx="337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Historic New York Snow Storm</a:t>
            </a:r>
          </a:p>
        </p:txBody>
      </p:sp>
      <p:sp>
        <p:nvSpPr>
          <p:cNvPr id="20491" name="TextBox 13"/>
          <p:cNvSpPr txBox="1">
            <a:spLocks noChangeArrowheads="1"/>
          </p:cNvSpPr>
          <p:nvPr/>
        </p:nvSpPr>
        <p:spPr bwMode="auto">
          <a:xfrm>
            <a:off x="838200" y="5715000"/>
            <a:ext cx="2924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New U.S. Airstrikes in Iraq</a:t>
            </a:r>
          </a:p>
        </p:txBody>
      </p:sp>
      <p:sp>
        <p:nvSpPr>
          <p:cNvPr id="20492" name="TextBox 14"/>
          <p:cNvSpPr txBox="1">
            <a:spLocks noChangeArrowheads="1"/>
          </p:cNvSpPr>
          <p:nvPr/>
        </p:nvSpPr>
        <p:spPr bwMode="auto">
          <a:xfrm>
            <a:off x="1371600" y="3505200"/>
            <a:ext cx="1814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u="sng"/>
              <a:t>Real Examples</a:t>
            </a:r>
          </a:p>
        </p:txBody>
      </p:sp>
      <p:sp>
        <p:nvSpPr>
          <p:cNvPr id="20493" name="TextBox 15"/>
          <p:cNvSpPr txBox="1">
            <a:spLocks noChangeArrowheads="1"/>
          </p:cNvSpPr>
          <p:nvPr/>
        </p:nvSpPr>
        <p:spPr bwMode="auto">
          <a:xfrm>
            <a:off x="5257800" y="3962400"/>
            <a:ext cx="3216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2014 Northern Iraq Offensive</a:t>
            </a:r>
          </a:p>
        </p:txBody>
      </p:sp>
      <p:sp>
        <p:nvSpPr>
          <p:cNvPr id="20494" name="TextBox 16"/>
          <p:cNvSpPr txBox="1">
            <a:spLocks noChangeArrowheads="1"/>
          </p:cNvSpPr>
          <p:nvPr/>
        </p:nvSpPr>
        <p:spPr bwMode="auto">
          <a:xfrm>
            <a:off x="5105400" y="4495800"/>
            <a:ext cx="3652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2014 West Africa Ebola Outbreak</a:t>
            </a:r>
          </a:p>
        </p:txBody>
      </p:sp>
      <p:sp>
        <p:nvSpPr>
          <p:cNvPr id="20495" name="TextBox 17"/>
          <p:cNvSpPr txBox="1">
            <a:spLocks noChangeArrowheads="1"/>
          </p:cNvSpPr>
          <p:nvPr/>
        </p:nvSpPr>
        <p:spPr bwMode="auto">
          <a:xfrm>
            <a:off x="5181600" y="5105400"/>
            <a:ext cx="3446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Pro-Russian Conflict in Ukraine</a:t>
            </a:r>
          </a:p>
        </p:txBody>
      </p:sp>
      <p:sp>
        <p:nvSpPr>
          <p:cNvPr id="20496" name="TextBox 18"/>
          <p:cNvSpPr txBox="1">
            <a:spLocks noChangeArrowheads="1"/>
          </p:cNvSpPr>
          <p:nvPr/>
        </p:nvSpPr>
        <p:spPr bwMode="auto">
          <a:xfrm>
            <a:off x="5715000" y="5715000"/>
            <a:ext cx="2265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Israel-Gaza Conflict </a:t>
            </a:r>
          </a:p>
        </p:txBody>
      </p:sp>
      <p:sp>
        <p:nvSpPr>
          <p:cNvPr id="20497" name="TextBox 19"/>
          <p:cNvSpPr txBox="1">
            <a:spLocks noChangeArrowheads="1"/>
          </p:cNvSpPr>
          <p:nvPr/>
        </p:nvSpPr>
        <p:spPr bwMode="auto">
          <a:xfrm>
            <a:off x="5943600" y="3505200"/>
            <a:ext cx="1814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u="sng"/>
              <a:t>Real Examples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smtClean="0"/>
              <a:t>Video-Based News Events</a:t>
            </a:r>
          </a:p>
        </p:txBody>
      </p:sp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533400" y="1371600"/>
            <a:ext cx="34290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974725" y="990600"/>
            <a:ext cx="25050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Find Candidate Events</a:t>
            </a:r>
          </a:p>
        </p:txBody>
      </p:sp>
      <p:pic>
        <p:nvPicPr>
          <p:cNvPr id="22532" name="Picture 6" descr="breakingnew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600200"/>
            <a:ext cx="144780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914400" y="2181225"/>
            <a:ext cx="484188" cy="112713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Line 8"/>
          <p:cNvSpPr>
            <a:spLocks noChangeShapeType="1"/>
          </p:cNvSpPr>
          <p:nvPr/>
        </p:nvSpPr>
        <p:spPr bwMode="auto">
          <a:xfrm>
            <a:off x="1219200" y="2286000"/>
            <a:ext cx="609600" cy="5334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2209800" y="28590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762000" y="2971800"/>
            <a:ext cx="2884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Detect key phrases on-screen</a:t>
            </a:r>
          </a:p>
        </p:txBody>
      </p:sp>
      <p:pic>
        <p:nvPicPr>
          <p:cNvPr id="22537" name="Picture 13" descr="DevelopingSto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600200"/>
            <a:ext cx="1676400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Rectangle 14"/>
          <p:cNvSpPr>
            <a:spLocks noChangeArrowheads="1"/>
          </p:cNvSpPr>
          <p:nvPr/>
        </p:nvSpPr>
        <p:spPr bwMode="auto">
          <a:xfrm>
            <a:off x="2543175" y="2238375"/>
            <a:ext cx="484188" cy="112713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5"/>
          <p:cNvSpPr>
            <a:spLocks noChangeShapeType="1"/>
          </p:cNvSpPr>
          <p:nvPr/>
        </p:nvSpPr>
        <p:spPr bwMode="auto">
          <a:xfrm flipH="1">
            <a:off x="2514600" y="2362200"/>
            <a:ext cx="304800" cy="4572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Line 16"/>
          <p:cNvSpPr>
            <a:spLocks noChangeShapeType="1"/>
          </p:cNvSpPr>
          <p:nvPr/>
        </p:nvSpPr>
        <p:spPr bwMode="auto">
          <a:xfrm>
            <a:off x="2133600" y="35814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17"/>
          <p:cNvSpPr>
            <a:spLocks noChangeArrowheads="1"/>
          </p:cNvSpPr>
          <p:nvPr/>
        </p:nvSpPr>
        <p:spPr bwMode="auto">
          <a:xfrm>
            <a:off x="5257800" y="1371600"/>
            <a:ext cx="34290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Text Box 18"/>
          <p:cNvSpPr txBox="1">
            <a:spLocks noChangeArrowheads="1"/>
          </p:cNvSpPr>
          <p:nvPr/>
        </p:nvSpPr>
        <p:spPr bwMode="auto">
          <a:xfrm>
            <a:off x="5073650" y="990600"/>
            <a:ext cx="37877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Extract OCR Text as Video Feature</a:t>
            </a:r>
          </a:p>
        </p:txBody>
      </p:sp>
      <p:pic>
        <p:nvPicPr>
          <p:cNvPr id="22543" name="Picture 19" descr="DevelopingSto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2312988"/>
            <a:ext cx="1905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20" descr="breakingnew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524000"/>
            <a:ext cx="17526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5" name="Rectangle 21"/>
          <p:cNvSpPr>
            <a:spLocks noChangeArrowheads="1"/>
          </p:cNvSpPr>
          <p:nvPr/>
        </p:nvSpPr>
        <p:spPr bwMode="auto">
          <a:xfrm>
            <a:off x="5867400" y="2286000"/>
            <a:ext cx="1295400" cy="15240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Rectangle 22"/>
          <p:cNvSpPr>
            <a:spLocks noChangeArrowheads="1"/>
          </p:cNvSpPr>
          <p:nvPr/>
        </p:nvSpPr>
        <p:spPr bwMode="auto">
          <a:xfrm>
            <a:off x="6705600" y="3124200"/>
            <a:ext cx="1295400" cy="15240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Rectangle 23"/>
          <p:cNvSpPr>
            <a:spLocks noChangeArrowheads="1"/>
          </p:cNvSpPr>
          <p:nvPr/>
        </p:nvSpPr>
        <p:spPr bwMode="auto">
          <a:xfrm>
            <a:off x="533400" y="4495800"/>
            <a:ext cx="34290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24"/>
          <p:cNvSpPr>
            <a:spLocks noChangeShapeType="1"/>
          </p:cNvSpPr>
          <p:nvPr/>
        </p:nvSpPr>
        <p:spPr bwMode="auto">
          <a:xfrm flipH="1">
            <a:off x="3962400" y="3581400"/>
            <a:ext cx="123825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5"/>
          <p:cNvSpPr txBox="1">
            <a:spLocks noChangeArrowheads="1"/>
          </p:cNvSpPr>
          <p:nvPr/>
        </p:nvSpPr>
        <p:spPr bwMode="auto">
          <a:xfrm>
            <a:off x="528638" y="3733800"/>
            <a:ext cx="341947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Cluster News Videos Based </a:t>
            </a:r>
          </a:p>
          <a:p>
            <a:pPr algn="ctr"/>
            <a:r>
              <a:rPr lang="en-US"/>
              <a:t>on Temporal and Text Similarity</a:t>
            </a:r>
          </a:p>
        </p:txBody>
      </p:sp>
      <p:pic>
        <p:nvPicPr>
          <p:cNvPr id="22550" name="Picture 26" descr="aitstrike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4572000"/>
            <a:ext cx="15065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1" name="Picture 27" descr="airstirke_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5638800"/>
            <a:ext cx="1508125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2" name="Picture 28" descr="airstrike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5638800"/>
            <a:ext cx="144145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53" name="Picture 29" descr="airstrike_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4572000"/>
            <a:ext cx="14478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4" name="Text Box 30"/>
          <p:cNvSpPr txBox="1">
            <a:spLocks noChangeArrowheads="1"/>
          </p:cNvSpPr>
          <p:nvPr/>
        </p:nvSpPr>
        <p:spPr bwMode="auto">
          <a:xfrm>
            <a:off x="4997450" y="4114800"/>
            <a:ext cx="37496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Generate News Rover Video Event</a:t>
            </a:r>
          </a:p>
        </p:txBody>
      </p:sp>
      <p:pic>
        <p:nvPicPr>
          <p:cNvPr id="22555" name="Picture 31" descr="video_event_ne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1600" y="4495800"/>
            <a:ext cx="3429000" cy="20018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56" name="Line 32"/>
          <p:cNvSpPr>
            <a:spLocks noChangeShapeType="1"/>
          </p:cNvSpPr>
          <p:nvPr/>
        </p:nvSpPr>
        <p:spPr bwMode="auto">
          <a:xfrm>
            <a:off x="3962400" y="55626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1"/>
          <p:cNvSpPr>
            <a:spLocks noChangeArrowheads="1"/>
          </p:cNvSpPr>
          <p:nvPr/>
        </p:nvSpPr>
        <p:spPr bwMode="auto">
          <a:xfrm>
            <a:off x="304800" y="4343400"/>
            <a:ext cx="28956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4" name="Rectangle 9"/>
          <p:cNvSpPr>
            <a:spLocks noChangeArrowheads="1"/>
          </p:cNvSpPr>
          <p:nvPr/>
        </p:nvSpPr>
        <p:spPr bwMode="auto">
          <a:xfrm>
            <a:off x="304800" y="1143000"/>
            <a:ext cx="2895600" cy="274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smtClean="0"/>
              <a:t>Wikipedia-Based News Event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838200" y="838200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Event Discovery</a:t>
            </a:r>
          </a:p>
        </p:txBody>
      </p:sp>
      <p:pic>
        <p:nvPicPr>
          <p:cNvPr id="23557" name="Picture 5" descr="wiki_even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2590800" cy="229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09600" y="1143000"/>
            <a:ext cx="22955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Wikipedia Current Events Page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533400" y="1676400"/>
            <a:ext cx="2470150" cy="304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3560" name="AutoShape 10"/>
          <p:cNvCxnSpPr>
            <a:cxnSpLocks noChangeShapeType="1"/>
            <a:stCxn id="23559" idx="1"/>
          </p:cNvCxnSpPr>
          <p:nvPr/>
        </p:nvCxnSpPr>
        <p:spPr bwMode="auto">
          <a:xfrm rot="10800000" flipV="1">
            <a:off x="457200" y="1828800"/>
            <a:ext cx="63500" cy="3759200"/>
          </a:xfrm>
          <a:prstGeom prst="bentConnector3">
            <a:avLst>
              <a:gd name="adj1" fmla="val 46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762000" y="3962400"/>
            <a:ext cx="197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Event Description</a:t>
            </a:r>
          </a:p>
        </p:txBody>
      </p:sp>
      <p:sp>
        <p:nvSpPr>
          <p:cNvPr id="23562" name="Text Box 13"/>
          <p:cNvSpPr txBox="1">
            <a:spLocks noChangeArrowheads="1"/>
          </p:cNvSpPr>
          <p:nvPr/>
        </p:nvSpPr>
        <p:spPr bwMode="auto">
          <a:xfrm>
            <a:off x="762000" y="4343400"/>
            <a:ext cx="18716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Related Wikipedia Article</a:t>
            </a:r>
          </a:p>
        </p:txBody>
      </p:sp>
      <p:pic>
        <p:nvPicPr>
          <p:cNvPr id="23563" name="Picture 14" descr="wiki_isreal_gaza_confli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648200"/>
            <a:ext cx="2514600" cy="187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64" name="Rectangle 15"/>
          <p:cNvSpPr>
            <a:spLocks noChangeArrowheads="1"/>
          </p:cNvSpPr>
          <p:nvPr/>
        </p:nvSpPr>
        <p:spPr bwMode="auto">
          <a:xfrm>
            <a:off x="3657600" y="1143000"/>
            <a:ext cx="4191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Text Box 16"/>
          <p:cNvSpPr txBox="1">
            <a:spLocks noChangeArrowheads="1"/>
          </p:cNvSpPr>
          <p:nvPr/>
        </p:nvSpPr>
        <p:spPr bwMode="auto">
          <a:xfrm>
            <a:off x="4495800" y="838200"/>
            <a:ext cx="229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News Rover Content</a:t>
            </a:r>
          </a:p>
        </p:txBody>
      </p:sp>
      <p:sp>
        <p:nvSpPr>
          <p:cNvPr id="23566" name="Text Box 17"/>
          <p:cNvSpPr txBox="1">
            <a:spLocks noChangeArrowheads="1"/>
          </p:cNvSpPr>
          <p:nvPr/>
        </p:nvSpPr>
        <p:spPr bwMode="auto">
          <a:xfrm>
            <a:off x="4419600" y="1143000"/>
            <a:ext cx="766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Articles</a:t>
            </a:r>
          </a:p>
        </p:txBody>
      </p:sp>
      <p:pic>
        <p:nvPicPr>
          <p:cNvPr id="23567" name="Picture 18" descr="nyt_isra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520825"/>
            <a:ext cx="1143000" cy="83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8" name="Picture 19" descr="wpisra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676400"/>
            <a:ext cx="1163638" cy="87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569" name="Picture 20" descr="israelwsj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1981200"/>
            <a:ext cx="1295400" cy="992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70" name="Text Box 21"/>
          <p:cNvSpPr txBox="1">
            <a:spLocks noChangeArrowheads="1"/>
          </p:cNvSpPr>
          <p:nvPr/>
        </p:nvSpPr>
        <p:spPr bwMode="auto">
          <a:xfrm>
            <a:off x="6629400" y="1143000"/>
            <a:ext cx="72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Videos</a:t>
            </a:r>
          </a:p>
        </p:txBody>
      </p:sp>
      <p:pic>
        <p:nvPicPr>
          <p:cNvPr id="23571" name="Picture 23" descr="video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7000" y="1447800"/>
            <a:ext cx="12192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Picture 22" descr="video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2200" y="2057400"/>
            <a:ext cx="1206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3" name="Rectangle 25"/>
          <p:cNvSpPr>
            <a:spLocks noChangeArrowheads="1"/>
          </p:cNvSpPr>
          <p:nvPr/>
        </p:nvSpPr>
        <p:spPr bwMode="auto">
          <a:xfrm>
            <a:off x="3657600" y="3429000"/>
            <a:ext cx="2286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Extracted Features</a:t>
            </a:r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</p:txBody>
      </p:sp>
      <p:sp>
        <p:nvSpPr>
          <p:cNvPr id="23574" name="Line 28"/>
          <p:cNvSpPr>
            <a:spLocks noChangeShapeType="1"/>
          </p:cNvSpPr>
          <p:nvPr/>
        </p:nvSpPr>
        <p:spPr bwMode="auto">
          <a:xfrm>
            <a:off x="4114800" y="3124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75" name="Picture 30" descr="1280px-Closed_captioning_symbo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3733800"/>
            <a:ext cx="6096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6" name="Picture 3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5800" y="4191000"/>
            <a:ext cx="1371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7" name="Text Box 36"/>
          <p:cNvSpPr txBox="1">
            <a:spLocks noChangeArrowheads="1"/>
          </p:cNvSpPr>
          <p:nvPr/>
        </p:nvSpPr>
        <p:spPr bwMode="auto">
          <a:xfrm>
            <a:off x="3581400" y="5029200"/>
            <a:ext cx="236220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Link News Content based on Temporal and Text Similarity</a:t>
            </a:r>
          </a:p>
        </p:txBody>
      </p:sp>
      <p:sp>
        <p:nvSpPr>
          <p:cNvPr id="23578" name="Line 37"/>
          <p:cNvSpPr>
            <a:spLocks noChangeShapeType="1"/>
          </p:cNvSpPr>
          <p:nvPr/>
        </p:nvSpPr>
        <p:spPr bwMode="auto">
          <a:xfrm>
            <a:off x="3200400" y="5486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79" name="Picture 42" descr="wiki_event_new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00800" y="3790950"/>
            <a:ext cx="2647950" cy="294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80" name="Text Box 43"/>
          <p:cNvSpPr txBox="1">
            <a:spLocks noChangeArrowheads="1"/>
          </p:cNvSpPr>
          <p:nvPr/>
        </p:nvSpPr>
        <p:spPr bwMode="auto">
          <a:xfrm>
            <a:off x="4708525" y="3733800"/>
            <a:ext cx="946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Article Text</a:t>
            </a:r>
          </a:p>
        </p:txBody>
      </p:sp>
      <p:sp>
        <p:nvSpPr>
          <p:cNvPr id="23581" name="Line 44"/>
          <p:cNvSpPr>
            <a:spLocks noChangeShapeType="1"/>
          </p:cNvSpPr>
          <p:nvPr/>
        </p:nvSpPr>
        <p:spPr bwMode="auto">
          <a:xfrm>
            <a:off x="4114800" y="4572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2" name="Line 45"/>
          <p:cNvSpPr>
            <a:spLocks noChangeShapeType="1"/>
          </p:cNvSpPr>
          <p:nvPr/>
        </p:nvSpPr>
        <p:spPr bwMode="auto">
          <a:xfrm>
            <a:off x="5943600" y="5410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Text Box 46"/>
          <p:cNvSpPr txBox="1">
            <a:spLocks noChangeArrowheads="1"/>
          </p:cNvSpPr>
          <p:nvPr/>
        </p:nvSpPr>
        <p:spPr bwMode="auto">
          <a:xfrm>
            <a:off x="6305550" y="34290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Generate Wikipedia Event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smtClean="0"/>
              <a:t>Differences in Event Types</a:t>
            </a:r>
          </a:p>
        </p:txBody>
      </p:sp>
      <p:pic>
        <p:nvPicPr>
          <p:cNvPr id="24578" name="Picture 4" descr="video_event_n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3733800" cy="21796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524000" y="1066800"/>
            <a:ext cx="153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Video Events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457200" y="3886200"/>
            <a:ext cx="3733800" cy="184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sng"/>
              <a:t>Video Event Characteristics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Specific event in time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Contain less videos than Wiki Events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Videos very closely related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Do not persist over time</a:t>
            </a: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4953000" y="4572000"/>
            <a:ext cx="3733800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u="sng"/>
              <a:t>Wikipedia Event Characteristics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Consists of articles and videos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Can contain many videos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Videos are loosely related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Can persist for months or days at a time</a:t>
            </a:r>
          </a:p>
        </p:txBody>
      </p:sp>
      <p:pic>
        <p:nvPicPr>
          <p:cNvPr id="24582" name="Picture 9" descr="wiki_event_n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447800"/>
            <a:ext cx="2647950" cy="294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5867400" y="1066800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Wikipedia Events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videos_per_vi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4495800"/>
            <a:ext cx="31496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t"/>
          <a:lstStyle/>
          <a:p>
            <a:r>
              <a:rPr lang="en-US" smtClean="0"/>
              <a:t>News Rover Content Collection</a:t>
            </a:r>
          </a:p>
        </p:txBody>
      </p:sp>
      <p:graphicFrame>
        <p:nvGraphicFramePr>
          <p:cNvPr id="10244" name="Group 4"/>
          <p:cNvGraphicFramePr>
            <a:graphicFrameLocks noGrp="1"/>
          </p:cNvGraphicFramePr>
          <p:nvPr>
            <p:ph sz="quarter" idx="2"/>
          </p:nvPr>
        </p:nvGraphicFramePr>
        <p:xfrm>
          <a:off x="1295400" y="3124200"/>
          <a:ext cx="6473825" cy="679450"/>
        </p:xfrm>
        <a:graphic>
          <a:graphicData uri="http://schemas.openxmlformats.org/drawingml/2006/table">
            <a:tbl>
              <a:tblPr/>
              <a:tblGrid>
                <a:gridCol w="2084233"/>
                <a:gridCol w="1954368"/>
                <a:gridCol w="2435223"/>
              </a:tblGrid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Video Programs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Video Stories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Video Events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62,840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268,782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990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279" name="Group 39"/>
          <p:cNvGraphicFramePr>
            <a:graphicFrameLocks noGrp="1"/>
          </p:cNvGraphicFramePr>
          <p:nvPr>
            <p:ph sz="quarter" idx="3"/>
          </p:nvPr>
        </p:nvGraphicFramePr>
        <p:xfrm>
          <a:off x="1295400" y="1600200"/>
          <a:ext cx="6477000" cy="720725"/>
        </p:xfrm>
        <a:graphic>
          <a:graphicData uri="http://schemas.openxmlformats.org/drawingml/2006/table">
            <a:tbl>
              <a:tblPr/>
              <a:tblGrid>
                <a:gridCol w="2085975"/>
                <a:gridCol w="1708150"/>
                <a:gridCol w="2682875"/>
              </a:tblGrid>
              <a:tr h="3603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Video Programs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Video Stories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Simultaneous Channels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~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~400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39" name="Text Box 38"/>
          <p:cNvSpPr txBox="1">
            <a:spLocks noChangeArrowheads="1"/>
          </p:cNvSpPr>
          <p:nvPr/>
        </p:nvSpPr>
        <p:spPr bwMode="auto">
          <a:xfrm>
            <a:off x="2628900" y="2667000"/>
            <a:ext cx="453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Total Available Content (Aug 2012 – Date)</a:t>
            </a:r>
          </a:p>
        </p:txBody>
      </p:sp>
      <p:sp>
        <p:nvSpPr>
          <p:cNvPr id="25640" name="Text Box 73"/>
          <p:cNvSpPr txBox="1">
            <a:spLocks noChangeArrowheads="1"/>
          </p:cNvSpPr>
          <p:nvPr/>
        </p:nvSpPr>
        <p:spPr bwMode="auto">
          <a:xfrm>
            <a:off x="3200400" y="1066800"/>
            <a:ext cx="273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Daily Collection Statistics</a:t>
            </a:r>
          </a:p>
        </p:txBody>
      </p:sp>
      <p:sp>
        <p:nvSpPr>
          <p:cNvPr id="25641" name="Text Box 73"/>
          <p:cNvSpPr txBox="1">
            <a:spLocks noChangeArrowheads="1"/>
          </p:cNvSpPr>
          <p:nvPr/>
        </p:nvSpPr>
        <p:spPr bwMode="auto">
          <a:xfrm>
            <a:off x="2209800" y="4114800"/>
            <a:ext cx="4402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Number of Videos per News Rover Event</a:t>
            </a:r>
          </a:p>
        </p:txBody>
      </p:sp>
      <p:pic>
        <p:nvPicPr>
          <p:cNvPr id="25642" name="Picture 4" descr="videos_per_wiki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800" y="4495800"/>
            <a:ext cx="31496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second_his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3041650"/>
            <a:ext cx="5087938" cy="3816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smtClean="0"/>
              <a:t>Major Players in the News</a:t>
            </a:r>
          </a:p>
        </p:txBody>
      </p:sp>
      <p:sp>
        <p:nvSpPr>
          <p:cNvPr id="15367" name="Rectangle 7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305800" cy="2667000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Major Players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Definition:</a:t>
            </a:r>
          </a:p>
          <a:p>
            <a:pPr lvl="2" fontAlgn="auto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People within each news event that appear frequently on news broadcasts commenting on that event.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Current Statistics</a:t>
            </a:r>
          </a:p>
          <a:p>
            <a:pPr lvl="2" fontAlgn="auto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10, 313 unique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visual speakers in videos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fontAlgn="auto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44,464 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video speech segments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Performance</a:t>
            </a:r>
          </a:p>
          <a:p>
            <a:pPr lvl="2" fontAlgn="auto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86%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precision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fontAlgn="auto">
              <a:lnSpc>
                <a:spcPct val="80000"/>
              </a:lnSpc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628" name="Picture 1" descr="total_speaker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114800"/>
            <a:ext cx="2997200" cy="224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95400" y="5867400"/>
            <a:ext cx="1981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95400" y="3429000"/>
            <a:ext cx="3352800" cy="24384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6172200"/>
            <a:ext cx="3276600" cy="3048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486400" y="4038600"/>
            <a:ext cx="2971800" cy="9906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</a:rPr>
              <a:t>Frequent Speakers More Influential on Opinions?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1479</TotalTime>
  <Words>409</Words>
  <Application>Microsoft Office PowerPoint</Application>
  <PresentationFormat>On-screen Show (4:3)</PresentationFormat>
  <Paragraphs>107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ＭＳ Ｐゴシック</vt:lpstr>
      <vt:lpstr>News Gothic MT</vt:lpstr>
      <vt:lpstr>Wingdings 2</vt:lpstr>
      <vt:lpstr>Calibri</vt:lpstr>
      <vt:lpstr>Breeze</vt:lpstr>
      <vt:lpstr>Breeze</vt:lpstr>
      <vt:lpstr>Breeze</vt:lpstr>
      <vt:lpstr>Acrobat Document</vt:lpstr>
      <vt:lpstr>Slide 1</vt:lpstr>
      <vt:lpstr>News Rover’s Unique Capabilities</vt:lpstr>
      <vt:lpstr>Two Types of News Events</vt:lpstr>
      <vt:lpstr>News Rover Events</vt:lpstr>
      <vt:lpstr>Video-Based News Events</vt:lpstr>
      <vt:lpstr>Wikipedia-Based News Event</vt:lpstr>
      <vt:lpstr>Differences in Event Types</vt:lpstr>
      <vt:lpstr>News Rover Content Collection</vt:lpstr>
      <vt:lpstr>Major Players in the News</vt:lpstr>
      <vt:lpstr>Finding “Major Players”</vt:lpstr>
      <vt:lpstr>Explore News Rover!</vt:lpstr>
    </vt:vector>
  </TitlesOfParts>
  <Company>IBM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NewsRover:  Exploring News Events  with Real-Time Video</dc:title>
  <dc:creator>J Ellis</dc:creator>
  <cp:lastModifiedBy>J Ellis</cp:lastModifiedBy>
  <cp:revision>275</cp:revision>
  <dcterms:created xsi:type="dcterms:W3CDTF">2014-08-22T11:34:50Z</dcterms:created>
  <dcterms:modified xsi:type="dcterms:W3CDTF">2014-08-26T14:12:14Z</dcterms:modified>
</cp:coreProperties>
</file>