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6576000" cy="32918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1196" autoAdjust="0"/>
  </p:normalViewPr>
  <p:slideViewPr>
    <p:cSldViewPr snapToObjects="1">
      <p:cViewPr>
        <p:scale>
          <a:sx n="37" d="100"/>
          <a:sy n="37" d="100"/>
        </p:scale>
        <p:origin x="1356" y="4542"/>
      </p:cViewPr>
      <p:guideLst>
        <p:guide orient="horz" pos="10368"/>
        <p:guide pos="115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0226675"/>
            <a:ext cx="31089600" cy="7054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8653125"/>
            <a:ext cx="25603200" cy="84137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084CD-46AC-614C-8682-97E7844B50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4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AD1D2-99AE-7D4C-A2B1-6F0B8D6332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2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17600" y="1317625"/>
            <a:ext cx="8229600" cy="280876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1317625"/>
            <a:ext cx="24536400" cy="280876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E61D8-7B2E-E543-8895-DEA0C7AFDB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A86FE-1752-C84D-AE2B-10B92441B0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36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9250" y="21153438"/>
            <a:ext cx="31089600" cy="65373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0" y="13952538"/>
            <a:ext cx="31089600" cy="72009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4FA855-350B-B847-B1EB-3D0EEAC892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1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7680325"/>
            <a:ext cx="16383000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64200" y="7680325"/>
            <a:ext cx="16383000" cy="21724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A2233-4F30-084D-AC3B-6814D9EC8A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7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7369175"/>
            <a:ext cx="1616075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0" y="10439400"/>
            <a:ext cx="1616075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0100" y="7369175"/>
            <a:ext cx="16167100" cy="30702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0100" y="10439400"/>
            <a:ext cx="16167100" cy="18965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1DBD9-B43A-2345-9D61-B05AA3786C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72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DF890-F738-3345-BA77-37D71DAB9E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1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6A71E-B32E-D043-903C-1385A230B1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0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311275"/>
            <a:ext cx="12033250" cy="55768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0200" y="1311275"/>
            <a:ext cx="20447000" cy="280939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6888163"/>
            <a:ext cx="12033250" cy="22517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EA9A7-D5B9-F14A-BD8A-5EB1D318E2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7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150" y="23042563"/>
            <a:ext cx="21945600" cy="27209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69150" y="2941638"/>
            <a:ext cx="21945600" cy="19750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9150" y="25763538"/>
            <a:ext cx="21945600" cy="3862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C0E90-1D5A-824A-A0CB-CE8FD4037B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89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317625"/>
            <a:ext cx="32918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7680325"/>
            <a:ext cx="32918400" cy="2172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8800" y="29976763"/>
            <a:ext cx="8534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defTabSz="4389438">
              <a:defRPr sz="67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496800" y="29976763"/>
            <a:ext cx="11582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 defTabSz="4389438">
              <a:defRPr sz="67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6212800" y="29976763"/>
            <a:ext cx="8534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r" defTabSz="4389438">
              <a:defRPr sz="6700"/>
            </a:lvl1pPr>
          </a:lstStyle>
          <a:p>
            <a:fld id="{BE5880A6-E0B2-1241-9D0A-241DA4AE808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defTabSz="4389438" rtl="0" fontAlgn="base">
        <a:spcBef>
          <a:spcPct val="0"/>
        </a:spcBef>
        <a:spcAft>
          <a:spcPct val="0"/>
        </a:spcAft>
        <a:defRPr sz="211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1646238" indent="-1646238" algn="l" defTabSz="4389438" rtl="0" fontAlgn="base">
        <a:spcBef>
          <a:spcPct val="20000"/>
        </a:spcBef>
        <a:spcAft>
          <a:spcPct val="0"/>
        </a:spcAft>
        <a:buChar char="•"/>
        <a:defRPr sz="15400">
          <a:solidFill>
            <a:schemeClr val="tx1"/>
          </a:solidFill>
          <a:latin typeface="+mn-lt"/>
          <a:ea typeface="+mn-ea"/>
          <a:cs typeface="+mn-cs"/>
        </a:defRPr>
      </a:lvl1pPr>
      <a:lvl2pPr marL="3565525" indent="-1371600" algn="l" defTabSz="4389438" rtl="0" fontAlgn="base">
        <a:spcBef>
          <a:spcPct val="20000"/>
        </a:spcBef>
        <a:spcAft>
          <a:spcPct val="0"/>
        </a:spcAft>
        <a:buChar char="–"/>
        <a:defRPr sz="13400">
          <a:solidFill>
            <a:schemeClr val="tx1"/>
          </a:solidFill>
          <a:latin typeface="+mn-lt"/>
          <a:ea typeface="Arial" charset="0"/>
          <a:cs typeface="+mn-cs"/>
        </a:defRPr>
      </a:lvl2pPr>
      <a:lvl3pPr marL="5486400" indent="-1096963" algn="l" defTabSz="4389438" rtl="0" fontAlgn="base">
        <a:spcBef>
          <a:spcPct val="20000"/>
        </a:spcBef>
        <a:spcAft>
          <a:spcPct val="0"/>
        </a:spcAft>
        <a:buChar char="•"/>
        <a:defRPr sz="11500">
          <a:solidFill>
            <a:schemeClr val="tx1"/>
          </a:solidFill>
          <a:latin typeface="+mn-lt"/>
          <a:ea typeface="Arial" charset="0"/>
          <a:cs typeface="+mn-cs"/>
        </a:defRPr>
      </a:lvl3pPr>
      <a:lvl4pPr marL="7680325" indent="-1096963" algn="l" defTabSz="4389438" rtl="0" fontAlgn="base">
        <a:spcBef>
          <a:spcPct val="20000"/>
        </a:spcBef>
        <a:spcAft>
          <a:spcPct val="0"/>
        </a:spcAft>
        <a:buChar char="–"/>
        <a:defRPr sz="9600">
          <a:solidFill>
            <a:schemeClr val="tx1"/>
          </a:solidFill>
          <a:latin typeface="+mn-lt"/>
          <a:ea typeface="Arial" charset="0"/>
          <a:cs typeface="+mn-cs"/>
        </a:defRPr>
      </a:lvl4pPr>
      <a:lvl5pPr marL="98758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Arial" charset="0"/>
          <a:cs typeface="+mn-cs"/>
        </a:defRPr>
      </a:lvl5pPr>
      <a:lvl6pPr marL="103330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Arial" charset="0"/>
          <a:cs typeface="+mn-cs"/>
        </a:defRPr>
      </a:lvl6pPr>
      <a:lvl7pPr marL="107902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Arial" charset="0"/>
          <a:cs typeface="+mn-cs"/>
        </a:defRPr>
      </a:lvl7pPr>
      <a:lvl8pPr marL="112474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Arial" charset="0"/>
          <a:cs typeface="+mn-cs"/>
        </a:defRPr>
      </a:lvl8pPr>
      <a:lvl9pPr marL="11704638" indent="-1096963" algn="l" defTabSz="4389438" rtl="0" fontAlgn="base">
        <a:spcBef>
          <a:spcPct val="20000"/>
        </a:spcBef>
        <a:spcAft>
          <a:spcPct val="0"/>
        </a:spcAft>
        <a:buChar char="»"/>
        <a:defRPr sz="9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 descr="http://upload.wikimedia.org/wikipedia/en/thumb/e/e8/ColumbiaNYUCoat.svg/500px-ColumbiaNYUCoa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0" y="0"/>
            <a:ext cx="3111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rover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0"/>
            <a:ext cx="16443325" cy="33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2" descr="http://upload.wikimedia.org/wikipedia/en/thumb/e/e8/ColumbiaNYUCoat.svg/500px-ColumbiaNYUCoa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0" y="0"/>
            <a:ext cx="3111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" descr="http://upload.wikimedia.org/wikipedia/en/thumb/e/e8/ColumbiaNYUCoat.svg/500px-ColumbiaNYUCoat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11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9964400" y="0"/>
            <a:ext cx="13716000" cy="3939530"/>
          </a:xfrm>
          <a:prstGeom prst="rect">
            <a:avLst/>
          </a:prstGeom>
          <a:noFill/>
        </p:spPr>
        <p:txBody>
          <a:bodyPr wrap="square" lIns="91429" tIns="45715" rIns="91429" bIns="45715">
            <a:spAutoFit/>
          </a:bodyPr>
          <a:lstStyle>
            <a:lvl1pPr defTabSz="14097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en-US" sz="4800" i="1" dirty="0">
                <a:solidFill>
                  <a:srgbClr val="0066FF"/>
                </a:solidFill>
              </a:rPr>
              <a:t>Digital Video &amp; Multimedia Lab </a:t>
            </a:r>
            <a:r>
              <a:rPr lang="en-US" sz="4800" i="1" dirty="0" smtClean="0">
                <a:solidFill>
                  <a:srgbClr val="0066FF"/>
                </a:solidFill>
              </a:rPr>
              <a:t/>
            </a:r>
            <a:br>
              <a:rPr lang="en-US" sz="4800" i="1" dirty="0" smtClean="0">
                <a:solidFill>
                  <a:srgbClr val="0066FF"/>
                </a:solidFill>
              </a:rPr>
            </a:br>
            <a:r>
              <a:rPr lang="en-US" sz="4800" i="1" dirty="0" smtClean="0">
                <a:solidFill>
                  <a:srgbClr val="0066FF"/>
                </a:solidFill>
              </a:rPr>
              <a:t>Columbia </a:t>
            </a:r>
            <a:r>
              <a:rPr lang="en-US" sz="4800" i="1" dirty="0">
                <a:solidFill>
                  <a:srgbClr val="0066FF"/>
                </a:solidFill>
              </a:rPr>
              <a:t>University</a:t>
            </a:r>
          </a:p>
          <a:p>
            <a:pPr algn="ctr"/>
            <a:r>
              <a:rPr lang="en-US" sz="4800" i="1" dirty="0">
                <a:solidFill>
                  <a:schemeClr val="tx2"/>
                </a:solidFill>
              </a:rPr>
              <a:t>Hongzhi Li *, Brendan Jou *, Joseph G. Ellis *, </a:t>
            </a:r>
            <a:r>
              <a:rPr lang="en-US" sz="4800" i="1" dirty="0" smtClean="0">
                <a:solidFill>
                  <a:schemeClr val="tx2"/>
                </a:solidFill>
              </a:rPr>
              <a:t/>
            </a:r>
            <a:br>
              <a:rPr lang="en-US" sz="4800" i="1" dirty="0" smtClean="0">
                <a:solidFill>
                  <a:schemeClr val="tx2"/>
                </a:solidFill>
              </a:rPr>
            </a:br>
            <a:r>
              <a:rPr lang="en-US" sz="4800" i="1" dirty="0" smtClean="0">
                <a:solidFill>
                  <a:schemeClr val="tx2"/>
                </a:solidFill>
              </a:rPr>
              <a:t>Daniel </a:t>
            </a:r>
            <a:r>
              <a:rPr lang="en-US" sz="4800" i="1" dirty="0">
                <a:solidFill>
                  <a:schemeClr val="tx2"/>
                </a:solidFill>
              </a:rPr>
              <a:t>Morozoff *, &amp; Shih-Fu Chang</a:t>
            </a:r>
            <a:endParaRPr lang="en-US" sz="4800" dirty="0">
              <a:solidFill>
                <a:schemeClr val="tx2"/>
              </a:solidFill>
            </a:endParaRPr>
          </a:p>
          <a:p>
            <a:pPr algn="ctr"/>
            <a:r>
              <a:rPr lang="en-US" sz="4800" i="1" u="sng" dirty="0"/>
              <a:t>http</a:t>
            </a:r>
            <a:r>
              <a:rPr lang="en-US" sz="4800" i="1" u="sng" dirty="0" smtClean="0"/>
              <a:t>://rover.cs.columbia.edu</a:t>
            </a:r>
            <a:endParaRPr lang="en-US" sz="4800" i="1" u="sng" dirty="0"/>
          </a:p>
        </p:txBody>
      </p:sp>
      <p:sp>
        <p:nvSpPr>
          <p:cNvPr id="223" name="Rounded Rectangle 222"/>
          <p:cNvSpPr>
            <a:spLocks noChangeArrowheads="1"/>
          </p:cNvSpPr>
          <p:nvPr/>
        </p:nvSpPr>
        <p:spPr bwMode="auto">
          <a:xfrm>
            <a:off x="914400" y="4495800"/>
            <a:ext cx="10972800" cy="17297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558ED5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1429" tIns="45715" rIns="91429" bIns="45715" anchor="ctr"/>
          <a:lstStyle/>
          <a:p>
            <a:pPr algn="ctr" defTabSz="141061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600">
              <a:solidFill>
                <a:schemeClr val="accent5">
                  <a:lumMod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61" name="TextBox 221"/>
          <p:cNvSpPr txBox="1">
            <a:spLocks noChangeArrowheads="1"/>
          </p:cNvSpPr>
          <p:nvPr/>
        </p:nvSpPr>
        <p:spPr bwMode="auto">
          <a:xfrm>
            <a:off x="914400" y="4572000"/>
            <a:ext cx="1089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14097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5400" u="sng"/>
              <a:t>Why News Rover?</a:t>
            </a:r>
          </a:p>
        </p:txBody>
      </p:sp>
      <p:sp>
        <p:nvSpPr>
          <p:cNvPr id="2" name="Rounded Rectangle 222"/>
          <p:cNvSpPr>
            <a:spLocks noChangeArrowheads="1"/>
          </p:cNvSpPr>
          <p:nvPr/>
        </p:nvSpPr>
        <p:spPr bwMode="auto">
          <a:xfrm>
            <a:off x="12801600" y="20497800"/>
            <a:ext cx="22860000" cy="11430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558ED5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1429" tIns="45715" rIns="91429" bIns="45715" anchor="ctr"/>
          <a:lstStyle/>
          <a:p>
            <a:pPr algn="ctr" defTabSz="1409700"/>
            <a:r>
              <a:rPr lang="en-US" sz="5400" dirty="0" smtClean="0"/>
              <a:t>Columbia News </a:t>
            </a:r>
            <a:r>
              <a:rPr lang="en-US" sz="5400" dirty="0"/>
              <a:t>Rover Website</a:t>
            </a:r>
          </a:p>
          <a:p>
            <a:pPr algn="ctr" defTabSz="1409700"/>
            <a:endParaRPr lang="en-US" sz="5400" dirty="0"/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  <a:p>
            <a:pPr algn="ctr" defTabSz="1409700"/>
            <a:endParaRPr lang="en-US" sz="5600" dirty="0">
              <a:solidFill>
                <a:srgbClr val="FFFFFF"/>
              </a:solidFill>
            </a:endParaRPr>
          </a:p>
        </p:txBody>
      </p:sp>
      <p:sp>
        <p:nvSpPr>
          <p:cNvPr id="2338" name="Text Box 290"/>
          <p:cNvSpPr txBox="1">
            <a:spLocks noChangeArrowheads="1"/>
          </p:cNvSpPr>
          <p:nvPr/>
        </p:nvSpPr>
        <p:spPr bwMode="auto">
          <a:xfrm>
            <a:off x="15468600" y="21945600"/>
            <a:ext cx="6118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4400"/>
              <a:t>News Rover Homepage</a:t>
            </a:r>
          </a:p>
        </p:txBody>
      </p:sp>
      <p:sp>
        <p:nvSpPr>
          <p:cNvPr id="2339" name="Text Box 291"/>
          <p:cNvSpPr txBox="1">
            <a:spLocks noChangeArrowheads="1"/>
          </p:cNvSpPr>
          <p:nvPr/>
        </p:nvSpPr>
        <p:spPr bwMode="auto">
          <a:xfrm>
            <a:off x="12877800" y="23012400"/>
            <a:ext cx="19986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Video Based </a:t>
            </a:r>
          </a:p>
          <a:p>
            <a:r>
              <a:rPr lang="en-US"/>
              <a:t>News Events</a:t>
            </a:r>
          </a:p>
        </p:txBody>
      </p:sp>
      <p:sp>
        <p:nvSpPr>
          <p:cNvPr id="2341" name="Text Box 293"/>
          <p:cNvSpPr txBox="1">
            <a:spLocks noChangeArrowheads="1"/>
          </p:cNvSpPr>
          <p:nvPr/>
        </p:nvSpPr>
        <p:spPr bwMode="auto">
          <a:xfrm>
            <a:off x="13487400" y="30324425"/>
            <a:ext cx="3201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Current Google News </a:t>
            </a:r>
          </a:p>
          <a:p>
            <a:r>
              <a:rPr lang="en-US"/>
              <a:t>Topics and Articles</a:t>
            </a:r>
          </a:p>
        </p:txBody>
      </p:sp>
      <p:sp>
        <p:nvSpPr>
          <p:cNvPr id="2342" name="Text Box 294"/>
          <p:cNvSpPr txBox="1">
            <a:spLocks noChangeArrowheads="1"/>
          </p:cNvSpPr>
          <p:nvPr/>
        </p:nvSpPr>
        <p:spPr bwMode="auto">
          <a:xfrm>
            <a:off x="20116800" y="30553025"/>
            <a:ext cx="3487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News Outlet RSS Feeds</a:t>
            </a:r>
          </a:p>
        </p:txBody>
      </p:sp>
      <p:sp>
        <p:nvSpPr>
          <p:cNvPr id="2343" name="Text Box 295"/>
          <p:cNvSpPr txBox="1">
            <a:spLocks noChangeArrowheads="1"/>
          </p:cNvSpPr>
          <p:nvPr/>
        </p:nvSpPr>
        <p:spPr bwMode="auto">
          <a:xfrm>
            <a:off x="22326600" y="26670000"/>
            <a:ext cx="25415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Wikipedia Based </a:t>
            </a:r>
          </a:p>
          <a:p>
            <a:r>
              <a:rPr lang="en-US"/>
              <a:t>News Events</a:t>
            </a:r>
          </a:p>
        </p:txBody>
      </p:sp>
      <p:sp>
        <p:nvSpPr>
          <p:cNvPr id="2344" name="Text Box 296"/>
          <p:cNvSpPr txBox="1">
            <a:spLocks noChangeArrowheads="1"/>
          </p:cNvSpPr>
          <p:nvPr/>
        </p:nvSpPr>
        <p:spPr bwMode="auto">
          <a:xfrm>
            <a:off x="22402800" y="23622000"/>
            <a:ext cx="18462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News Rover</a:t>
            </a:r>
          </a:p>
          <a:p>
            <a:r>
              <a:rPr lang="en-US"/>
              <a:t>Search</a:t>
            </a:r>
          </a:p>
        </p:txBody>
      </p:sp>
      <p:sp>
        <p:nvSpPr>
          <p:cNvPr id="2347" name="Line 299"/>
          <p:cNvSpPr>
            <a:spLocks noChangeShapeType="1"/>
          </p:cNvSpPr>
          <p:nvPr/>
        </p:nvSpPr>
        <p:spPr bwMode="auto">
          <a:xfrm flipH="1">
            <a:off x="20269200" y="249936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8" name="Line 300"/>
          <p:cNvSpPr>
            <a:spLocks noChangeShapeType="1"/>
          </p:cNvSpPr>
          <p:nvPr/>
        </p:nvSpPr>
        <p:spPr bwMode="auto">
          <a:xfrm flipH="1">
            <a:off x="21031200" y="23241000"/>
            <a:ext cx="990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9" name="Line 301"/>
          <p:cNvSpPr>
            <a:spLocks noChangeShapeType="1"/>
          </p:cNvSpPr>
          <p:nvPr/>
        </p:nvSpPr>
        <p:spPr bwMode="auto">
          <a:xfrm>
            <a:off x="13868400" y="240030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2" name="Text Box 304"/>
          <p:cNvSpPr txBox="1">
            <a:spLocks noChangeArrowheads="1"/>
          </p:cNvSpPr>
          <p:nvPr/>
        </p:nvSpPr>
        <p:spPr bwMode="auto">
          <a:xfrm>
            <a:off x="28406725" y="21709559"/>
            <a:ext cx="49085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4400" dirty="0"/>
              <a:t>Event Visualization</a:t>
            </a:r>
          </a:p>
        </p:txBody>
      </p:sp>
      <p:sp>
        <p:nvSpPr>
          <p:cNvPr id="2353" name="Text Box 305"/>
          <p:cNvSpPr txBox="1">
            <a:spLocks noChangeArrowheads="1"/>
          </p:cNvSpPr>
          <p:nvPr/>
        </p:nvSpPr>
        <p:spPr bwMode="auto">
          <a:xfrm>
            <a:off x="25298400" y="22479000"/>
            <a:ext cx="172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Event Time</a:t>
            </a:r>
          </a:p>
        </p:txBody>
      </p:sp>
      <p:sp>
        <p:nvSpPr>
          <p:cNvPr id="2354" name="Text Box 306"/>
          <p:cNvSpPr txBox="1">
            <a:spLocks noChangeArrowheads="1"/>
          </p:cNvSpPr>
          <p:nvPr/>
        </p:nvSpPr>
        <p:spPr bwMode="auto">
          <a:xfrm>
            <a:off x="25146000" y="23393400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Event Title</a:t>
            </a:r>
          </a:p>
        </p:txBody>
      </p:sp>
      <p:sp>
        <p:nvSpPr>
          <p:cNvPr id="2356" name="Text Box 308"/>
          <p:cNvSpPr txBox="1">
            <a:spLocks noChangeArrowheads="1"/>
          </p:cNvSpPr>
          <p:nvPr/>
        </p:nvSpPr>
        <p:spPr bwMode="auto">
          <a:xfrm>
            <a:off x="24841200" y="24460200"/>
            <a:ext cx="2049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Major Players</a:t>
            </a:r>
          </a:p>
        </p:txBody>
      </p:sp>
      <p:sp>
        <p:nvSpPr>
          <p:cNvPr id="2357" name="Text Box 309"/>
          <p:cNvSpPr txBox="1">
            <a:spLocks noChangeArrowheads="1"/>
          </p:cNvSpPr>
          <p:nvPr/>
        </p:nvSpPr>
        <p:spPr bwMode="auto">
          <a:xfrm>
            <a:off x="24993600" y="25831800"/>
            <a:ext cx="2320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Related Articles</a:t>
            </a:r>
          </a:p>
        </p:txBody>
      </p:sp>
      <p:sp>
        <p:nvSpPr>
          <p:cNvPr id="2358" name="Text Box 310"/>
          <p:cNvSpPr txBox="1">
            <a:spLocks noChangeArrowheads="1"/>
          </p:cNvSpPr>
          <p:nvPr/>
        </p:nvSpPr>
        <p:spPr bwMode="auto">
          <a:xfrm>
            <a:off x="25069800" y="28346400"/>
            <a:ext cx="1965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News Videos</a:t>
            </a:r>
          </a:p>
        </p:txBody>
      </p:sp>
      <p:sp>
        <p:nvSpPr>
          <p:cNvPr id="2360" name="Text Box 312"/>
          <p:cNvSpPr txBox="1">
            <a:spLocks noChangeArrowheads="1"/>
          </p:cNvSpPr>
          <p:nvPr/>
        </p:nvSpPr>
        <p:spPr bwMode="auto">
          <a:xfrm>
            <a:off x="29325887" y="30867349"/>
            <a:ext cx="4303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Video Program Date and Time</a:t>
            </a:r>
          </a:p>
        </p:txBody>
      </p:sp>
      <p:sp>
        <p:nvSpPr>
          <p:cNvPr id="3" name="Rounded Rectangle 222"/>
          <p:cNvSpPr>
            <a:spLocks noChangeArrowheads="1"/>
          </p:cNvSpPr>
          <p:nvPr/>
        </p:nvSpPr>
        <p:spPr bwMode="auto">
          <a:xfrm>
            <a:off x="914400" y="22479000"/>
            <a:ext cx="10972800" cy="9372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558ED5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1429" tIns="45715" rIns="91429" bIns="45715" anchor="ctr"/>
          <a:lstStyle/>
          <a:p>
            <a:pPr algn="ctr" defTabSz="141061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ounded Rectangle 222"/>
          <p:cNvSpPr>
            <a:spLocks noChangeArrowheads="1"/>
          </p:cNvSpPr>
          <p:nvPr/>
        </p:nvSpPr>
        <p:spPr bwMode="auto">
          <a:xfrm>
            <a:off x="12801600" y="4648200"/>
            <a:ext cx="22783800" cy="15087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558ED5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lIns="91429" tIns="45715" rIns="91429" bIns="45715" anchor="ctr"/>
          <a:lstStyle/>
          <a:p>
            <a:pPr algn="ctr" defTabSz="141061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6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373" name="Object 325"/>
          <p:cNvGraphicFramePr>
            <a:graphicFrameLocks noChangeAspect="1"/>
          </p:cNvGraphicFramePr>
          <p:nvPr/>
        </p:nvGraphicFramePr>
        <p:xfrm>
          <a:off x="14079538" y="13236575"/>
          <a:ext cx="8839200" cy="575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8" name="Acrobat Document" r:id="rId5" imgW="5486292" imgH="4114800" progId="AcroExch.Document.11">
                  <p:embed/>
                </p:oleObj>
              </mc:Choice>
              <mc:Fallback>
                <p:oleObj name="Acrobat Document" r:id="rId5" imgW="5486292" imgH="4114800" progId="AcroExch.Document.11">
                  <p:embed/>
                  <p:pic>
                    <p:nvPicPr>
                      <p:cNvPr id="0" name="Object 3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9538" y="13236575"/>
                        <a:ext cx="8839200" cy="575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2" name="TextBox 221"/>
          <p:cNvSpPr txBox="1">
            <a:spLocks noChangeArrowheads="1"/>
          </p:cNvSpPr>
          <p:nvPr/>
        </p:nvSpPr>
        <p:spPr bwMode="auto">
          <a:xfrm>
            <a:off x="14460538" y="12588875"/>
            <a:ext cx="81327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 defTabSz="140970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14097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1409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5400"/>
              <a:t>Finding </a:t>
            </a:r>
            <a:r>
              <a:rPr lang="ja-JP" altLang="en-US" sz="5400"/>
              <a:t>“</a:t>
            </a:r>
            <a:r>
              <a:rPr lang="en-US" sz="5400"/>
              <a:t>Major Players</a:t>
            </a:r>
            <a:r>
              <a:rPr lang="ja-JP" altLang="en-US" sz="5400"/>
              <a:t>”</a:t>
            </a:r>
            <a:endParaRPr lang="en-US" sz="5400"/>
          </a:p>
        </p:txBody>
      </p:sp>
      <p:sp>
        <p:nvSpPr>
          <p:cNvPr id="2505" name="Rectangle 457"/>
          <p:cNvSpPr>
            <a:spLocks noChangeArrowheads="1"/>
          </p:cNvSpPr>
          <p:nvPr/>
        </p:nvSpPr>
        <p:spPr bwMode="auto">
          <a:xfrm>
            <a:off x="14460538" y="4676775"/>
            <a:ext cx="868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389438"/>
            <a:r>
              <a:rPr lang="en-US" sz="5400">
                <a:solidFill>
                  <a:schemeClr val="tx2"/>
                </a:solidFill>
              </a:rPr>
              <a:t>Video-Based News Events</a:t>
            </a:r>
          </a:p>
        </p:txBody>
      </p:sp>
      <p:sp>
        <p:nvSpPr>
          <p:cNvPr id="2506" name="Rectangle 458"/>
          <p:cNvSpPr>
            <a:spLocks noChangeArrowheads="1"/>
          </p:cNvSpPr>
          <p:nvPr/>
        </p:nvSpPr>
        <p:spPr bwMode="auto">
          <a:xfrm>
            <a:off x="14612938" y="6429375"/>
            <a:ext cx="3429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07" name="Text Box 459"/>
          <p:cNvSpPr txBox="1">
            <a:spLocks noChangeArrowheads="1"/>
          </p:cNvSpPr>
          <p:nvPr/>
        </p:nvSpPr>
        <p:spPr bwMode="auto">
          <a:xfrm>
            <a:off x="15054263" y="6048375"/>
            <a:ext cx="25050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Find Candidate Events</a:t>
            </a:r>
          </a:p>
        </p:txBody>
      </p:sp>
      <p:pic>
        <p:nvPicPr>
          <p:cNvPr id="2508" name="Picture 460" descr="breaking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338" y="6657975"/>
            <a:ext cx="1447800" cy="97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9" name="Rectangle 461"/>
          <p:cNvSpPr>
            <a:spLocks noChangeArrowheads="1"/>
          </p:cNvSpPr>
          <p:nvPr/>
        </p:nvSpPr>
        <p:spPr bwMode="auto">
          <a:xfrm>
            <a:off x="14993938" y="7239000"/>
            <a:ext cx="484187" cy="112713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10" name="Line 462"/>
          <p:cNvSpPr>
            <a:spLocks noChangeShapeType="1"/>
          </p:cNvSpPr>
          <p:nvPr/>
        </p:nvSpPr>
        <p:spPr bwMode="auto">
          <a:xfrm>
            <a:off x="15298738" y="7343775"/>
            <a:ext cx="685800" cy="609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1" name="Text Box 463"/>
          <p:cNvSpPr txBox="1">
            <a:spLocks noChangeArrowheads="1"/>
          </p:cNvSpPr>
          <p:nvPr/>
        </p:nvSpPr>
        <p:spPr bwMode="auto">
          <a:xfrm>
            <a:off x="16289338" y="791686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600"/>
          </a:p>
        </p:txBody>
      </p:sp>
      <p:sp>
        <p:nvSpPr>
          <p:cNvPr id="2512" name="Text Box 464"/>
          <p:cNvSpPr txBox="1">
            <a:spLocks noChangeArrowheads="1"/>
          </p:cNvSpPr>
          <p:nvPr/>
        </p:nvSpPr>
        <p:spPr bwMode="auto">
          <a:xfrm>
            <a:off x="14841538" y="8029575"/>
            <a:ext cx="28844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Detect key phrases on-screen</a:t>
            </a:r>
          </a:p>
        </p:txBody>
      </p:sp>
      <p:pic>
        <p:nvPicPr>
          <p:cNvPr id="2513" name="Picture 465" descr="DevelopingSto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338" y="6657975"/>
            <a:ext cx="1676400" cy="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4" name="Rectangle 466"/>
          <p:cNvSpPr>
            <a:spLocks noChangeArrowheads="1"/>
          </p:cNvSpPr>
          <p:nvPr/>
        </p:nvSpPr>
        <p:spPr bwMode="auto">
          <a:xfrm>
            <a:off x="16622713" y="7296150"/>
            <a:ext cx="484187" cy="112713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15" name="Line 467"/>
          <p:cNvSpPr>
            <a:spLocks noChangeShapeType="1"/>
          </p:cNvSpPr>
          <p:nvPr/>
        </p:nvSpPr>
        <p:spPr bwMode="auto">
          <a:xfrm flipH="1">
            <a:off x="16517938" y="7419975"/>
            <a:ext cx="381000" cy="609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6" name="Line 468"/>
          <p:cNvSpPr>
            <a:spLocks noChangeShapeType="1"/>
          </p:cNvSpPr>
          <p:nvPr/>
        </p:nvSpPr>
        <p:spPr bwMode="auto">
          <a:xfrm>
            <a:off x="16213138" y="8639175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17" name="Rectangle 469"/>
          <p:cNvSpPr>
            <a:spLocks noChangeArrowheads="1"/>
          </p:cNvSpPr>
          <p:nvPr/>
        </p:nvSpPr>
        <p:spPr bwMode="auto">
          <a:xfrm>
            <a:off x="19337338" y="6429375"/>
            <a:ext cx="3429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18" name="Text Box 470"/>
          <p:cNvSpPr txBox="1">
            <a:spLocks noChangeArrowheads="1"/>
          </p:cNvSpPr>
          <p:nvPr/>
        </p:nvSpPr>
        <p:spPr bwMode="auto">
          <a:xfrm>
            <a:off x="19153188" y="6048375"/>
            <a:ext cx="37877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Extract OCR Text as Video Feature</a:t>
            </a:r>
          </a:p>
        </p:txBody>
      </p:sp>
      <p:pic>
        <p:nvPicPr>
          <p:cNvPr id="2519" name="Picture 471" descr="DevelopingStor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0338" y="7370763"/>
            <a:ext cx="19050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0" name="Picture 472" descr="breaking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138" y="6581775"/>
            <a:ext cx="1752600" cy="11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21" name="Rectangle 473"/>
          <p:cNvSpPr>
            <a:spLocks noChangeArrowheads="1"/>
          </p:cNvSpPr>
          <p:nvPr/>
        </p:nvSpPr>
        <p:spPr bwMode="auto">
          <a:xfrm>
            <a:off x="19946938" y="7343775"/>
            <a:ext cx="1295400" cy="15240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2" name="Rectangle 474"/>
          <p:cNvSpPr>
            <a:spLocks noChangeArrowheads="1"/>
          </p:cNvSpPr>
          <p:nvPr/>
        </p:nvSpPr>
        <p:spPr bwMode="auto">
          <a:xfrm>
            <a:off x="20785138" y="8181975"/>
            <a:ext cx="1295400" cy="15240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3" name="Rectangle 475"/>
          <p:cNvSpPr>
            <a:spLocks noChangeArrowheads="1"/>
          </p:cNvSpPr>
          <p:nvPr/>
        </p:nvSpPr>
        <p:spPr bwMode="auto">
          <a:xfrm>
            <a:off x="14612938" y="9553575"/>
            <a:ext cx="3429000" cy="2209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24" name="Line 476"/>
          <p:cNvSpPr>
            <a:spLocks noChangeShapeType="1"/>
          </p:cNvSpPr>
          <p:nvPr/>
        </p:nvSpPr>
        <p:spPr bwMode="auto">
          <a:xfrm flipH="1">
            <a:off x="18041938" y="8639175"/>
            <a:ext cx="12382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25" name="Text Box 477"/>
          <p:cNvSpPr txBox="1">
            <a:spLocks noChangeArrowheads="1"/>
          </p:cNvSpPr>
          <p:nvPr/>
        </p:nvSpPr>
        <p:spPr bwMode="auto">
          <a:xfrm>
            <a:off x="14608175" y="8791575"/>
            <a:ext cx="3419475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/>
              <a:t>Cluster News Videos Based </a:t>
            </a:r>
          </a:p>
          <a:p>
            <a:pPr algn="ctr"/>
            <a:r>
              <a:rPr lang="en-US" sz="1800"/>
              <a:t>on Temporal and Text Similarity</a:t>
            </a:r>
          </a:p>
        </p:txBody>
      </p:sp>
      <p:pic>
        <p:nvPicPr>
          <p:cNvPr id="2526" name="Picture 478" descr="aitstrike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538" y="9629775"/>
            <a:ext cx="150653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7" name="Picture 479" descr="airstirke_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538" y="10696575"/>
            <a:ext cx="1508125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8" name="Picture 480" descr="airstrike_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338" y="10696575"/>
            <a:ext cx="14414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" name="Picture 481" descr="airstrike_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338" y="9629775"/>
            <a:ext cx="1447800" cy="97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0" name="Text Box 482"/>
          <p:cNvSpPr txBox="1">
            <a:spLocks noChangeArrowheads="1"/>
          </p:cNvSpPr>
          <p:nvPr/>
        </p:nvSpPr>
        <p:spPr bwMode="auto">
          <a:xfrm>
            <a:off x="19076988" y="9172575"/>
            <a:ext cx="37496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Generate News Rover Video Event</a:t>
            </a:r>
          </a:p>
        </p:txBody>
      </p:sp>
      <p:pic>
        <p:nvPicPr>
          <p:cNvPr id="2531" name="Picture 483" descr="video_event_ne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138" y="9553575"/>
            <a:ext cx="3429000" cy="20018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32" name="Line 484"/>
          <p:cNvSpPr>
            <a:spLocks noChangeShapeType="1"/>
          </p:cNvSpPr>
          <p:nvPr/>
        </p:nvSpPr>
        <p:spPr bwMode="auto">
          <a:xfrm>
            <a:off x="18118138" y="10620375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3" name="Line 485"/>
          <p:cNvSpPr>
            <a:spLocks noChangeShapeType="1"/>
          </p:cNvSpPr>
          <p:nvPr/>
        </p:nvSpPr>
        <p:spPr bwMode="auto">
          <a:xfrm>
            <a:off x="24155400" y="5305425"/>
            <a:ext cx="0" cy="134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4" name="Line 486"/>
          <p:cNvSpPr>
            <a:spLocks noChangeShapeType="1"/>
          </p:cNvSpPr>
          <p:nvPr/>
        </p:nvSpPr>
        <p:spPr bwMode="auto">
          <a:xfrm>
            <a:off x="14401800" y="12239625"/>
            <a:ext cx="2049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35" name="Rectangle 487"/>
          <p:cNvSpPr>
            <a:spLocks noChangeArrowheads="1"/>
          </p:cNvSpPr>
          <p:nvPr/>
        </p:nvSpPr>
        <p:spPr bwMode="auto">
          <a:xfrm>
            <a:off x="25222200" y="9439275"/>
            <a:ext cx="2895600" cy="2286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6" name="Rectangle 488"/>
          <p:cNvSpPr>
            <a:spLocks noChangeArrowheads="1"/>
          </p:cNvSpPr>
          <p:nvPr/>
        </p:nvSpPr>
        <p:spPr bwMode="auto">
          <a:xfrm>
            <a:off x="25222200" y="6238875"/>
            <a:ext cx="2895600" cy="2743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37" name="Rectangle 489"/>
          <p:cNvSpPr>
            <a:spLocks noChangeArrowheads="1"/>
          </p:cNvSpPr>
          <p:nvPr/>
        </p:nvSpPr>
        <p:spPr bwMode="auto">
          <a:xfrm>
            <a:off x="24688800" y="4695825"/>
            <a:ext cx="9525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389438"/>
            <a:r>
              <a:rPr lang="en-US" sz="5400">
                <a:solidFill>
                  <a:schemeClr val="tx2"/>
                </a:solidFill>
              </a:rPr>
              <a:t>Wikipedia-Based News Events</a:t>
            </a:r>
          </a:p>
        </p:txBody>
      </p:sp>
      <p:sp>
        <p:nvSpPr>
          <p:cNvPr id="2538" name="Text Box 490"/>
          <p:cNvSpPr txBox="1">
            <a:spLocks noChangeArrowheads="1"/>
          </p:cNvSpPr>
          <p:nvPr/>
        </p:nvSpPr>
        <p:spPr bwMode="auto">
          <a:xfrm>
            <a:off x="25755600" y="5934075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Event Discovery</a:t>
            </a:r>
          </a:p>
        </p:txBody>
      </p:sp>
      <p:pic>
        <p:nvPicPr>
          <p:cNvPr id="2539" name="Picture 491" descr="wiki_event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00" y="6543675"/>
            <a:ext cx="2590800" cy="2295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0" name="Text Box 492"/>
          <p:cNvSpPr txBox="1">
            <a:spLocks noChangeArrowheads="1"/>
          </p:cNvSpPr>
          <p:nvPr/>
        </p:nvSpPr>
        <p:spPr bwMode="auto">
          <a:xfrm>
            <a:off x="25527000" y="6238875"/>
            <a:ext cx="22955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Wikipedia Current Events Page</a:t>
            </a:r>
          </a:p>
        </p:txBody>
      </p:sp>
      <p:sp>
        <p:nvSpPr>
          <p:cNvPr id="2541" name="Rectangle 493"/>
          <p:cNvSpPr>
            <a:spLocks noChangeArrowheads="1"/>
          </p:cNvSpPr>
          <p:nvPr/>
        </p:nvSpPr>
        <p:spPr bwMode="auto">
          <a:xfrm>
            <a:off x="25450800" y="6772275"/>
            <a:ext cx="2470150" cy="304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542" name="AutoShape 494"/>
          <p:cNvCxnSpPr>
            <a:cxnSpLocks noChangeShapeType="1"/>
            <a:stCxn id="2541" idx="1"/>
            <a:endCxn id="2545" idx="1"/>
          </p:cNvCxnSpPr>
          <p:nvPr/>
        </p:nvCxnSpPr>
        <p:spPr bwMode="auto">
          <a:xfrm rot="10800000" flipV="1">
            <a:off x="25374600" y="6924675"/>
            <a:ext cx="63500" cy="3759200"/>
          </a:xfrm>
          <a:prstGeom prst="bentConnector3">
            <a:avLst>
              <a:gd name="adj1" fmla="val 46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43" name="Text Box 495"/>
          <p:cNvSpPr txBox="1">
            <a:spLocks noChangeArrowheads="1"/>
          </p:cNvSpPr>
          <p:nvPr/>
        </p:nvSpPr>
        <p:spPr bwMode="auto">
          <a:xfrm>
            <a:off x="25679400" y="9058275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Event Description</a:t>
            </a:r>
          </a:p>
        </p:txBody>
      </p:sp>
      <p:sp>
        <p:nvSpPr>
          <p:cNvPr id="2544" name="Text Box 496"/>
          <p:cNvSpPr txBox="1">
            <a:spLocks noChangeArrowheads="1"/>
          </p:cNvSpPr>
          <p:nvPr/>
        </p:nvSpPr>
        <p:spPr bwMode="auto">
          <a:xfrm>
            <a:off x="25679400" y="9439275"/>
            <a:ext cx="1871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Related Wikipedia Article</a:t>
            </a:r>
          </a:p>
        </p:txBody>
      </p:sp>
      <p:pic>
        <p:nvPicPr>
          <p:cNvPr id="2545" name="Picture 497" descr="wiki_isreal_gaza_conflic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00" y="9744075"/>
            <a:ext cx="2514600" cy="187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6" name="Rectangle 498"/>
          <p:cNvSpPr>
            <a:spLocks noChangeArrowheads="1"/>
          </p:cNvSpPr>
          <p:nvPr/>
        </p:nvSpPr>
        <p:spPr bwMode="auto">
          <a:xfrm>
            <a:off x="28575000" y="6238875"/>
            <a:ext cx="41910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47" name="Text Box 499"/>
          <p:cNvSpPr txBox="1">
            <a:spLocks noChangeArrowheads="1"/>
          </p:cNvSpPr>
          <p:nvPr/>
        </p:nvSpPr>
        <p:spPr bwMode="auto">
          <a:xfrm>
            <a:off x="29413200" y="5934075"/>
            <a:ext cx="229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News Rover Content</a:t>
            </a:r>
          </a:p>
        </p:txBody>
      </p:sp>
      <p:sp>
        <p:nvSpPr>
          <p:cNvPr id="2548" name="Text Box 500"/>
          <p:cNvSpPr txBox="1">
            <a:spLocks noChangeArrowheads="1"/>
          </p:cNvSpPr>
          <p:nvPr/>
        </p:nvSpPr>
        <p:spPr bwMode="auto">
          <a:xfrm>
            <a:off x="29337000" y="6238875"/>
            <a:ext cx="766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Articles</a:t>
            </a:r>
          </a:p>
        </p:txBody>
      </p:sp>
      <p:pic>
        <p:nvPicPr>
          <p:cNvPr id="2549" name="Picture 501" descr="nyt_israe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1800" y="6616700"/>
            <a:ext cx="1143000" cy="83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0" name="Picture 502" descr="wpisrae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400" y="6772275"/>
            <a:ext cx="1163638" cy="871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1" name="Picture 503" descr="israelwsj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400" y="7077075"/>
            <a:ext cx="1295400" cy="9921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52" name="Text Box 504"/>
          <p:cNvSpPr txBox="1">
            <a:spLocks noChangeArrowheads="1"/>
          </p:cNvSpPr>
          <p:nvPr/>
        </p:nvSpPr>
        <p:spPr bwMode="auto">
          <a:xfrm>
            <a:off x="31546800" y="6238875"/>
            <a:ext cx="727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Videos</a:t>
            </a:r>
          </a:p>
        </p:txBody>
      </p:sp>
      <p:pic>
        <p:nvPicPr>
          <p:cNvPr id="2553" name="Picture 505" descr="video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400" y="6543675"/>
            <a:ext cx="1219200" cy="83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4" name="Picture 506" descr="video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0" y="7153275"/>
            <a:ext cx="1206500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55" name="Rectangle 507"/>
          <p:cNvSpPr>
            <a:spLocks noChangeArrowheads="1"/>
          </p:cNvSpPr>
          <p:nvPr/>
        </p:nvSpPr>
        <p:spPr bwMode="auto">
          <a:xfrm>
            <a:off x="28575000" y="8524875"/>
            <a:ext cx="2286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400"/>
              <a:t>Extracted Features</a:t>
            </a:r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  <a:p>
            <a:pPr algn="ctr"/>
            <a:endParaRPr lang="en-US" sz="1400"/>
          </a:p>
        </p:txBody>
      </p:sp>
      <p:sp>
        <p:nvSpPr>
          <p:cNvPr id="2556" name="Line 508"/>
          <p:cNvSpPr>
            <a:spLocks noChangeShapeType="1"/>
          </p:cNvSpPr>
          <p:nvPr/>
        </p:nvSpPr>
        <p:spPr bwMode="auto">
          <a:xfrm>
            <a:off x="29032200" y="8220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57" name="Picture 509" descr="1280px-Closed_captioning_symbol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400" y="8829675"/>
            <a:ext cx="609600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58" name="Picture 5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200" y="9286875"/>
            <a:ext cx="13716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59" name="Text Box 511"/>
          <p:cNvSpPr txBox="1">
            <a:spLocks noChangeArrowheads="1"/>
          </p:cNvSpPr>
          <p:nvPr/>
        </p:nvSpPr>
        <p:spPr bwMode="auto">
          <a:xfrm>
            <a:off x="28498800" y="10125075"/>
            <a:ext cx="23622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/>
              <a:t>Link News Content based on Temporal and Text Similarity</a:t>
            </a:r>
          </a:p>
        </p:txBody>
      </p:sp>
      <p:sp>
        <p:nvSpPr>
          <p:cNvPr id="2560" name="Line 512"/>
          <p:cNvSpPr>
            <a:spLocks noChangeShapeType="1"/>
          </p:cNvSpPr>
          <p:nvPr/>
        </p:nvSpPr>
        <p:spPr bwMode="auto">
          <a:xfrm>
            <a:off x="28117800" y="105822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" name="Picture 513" descr="wiki_event_new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200" y="8886825"/>
            <a:ext cx="2647950" cy="294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" name="Text Box 514"/>
          <p:cNvSpPr txBox="1">
            <a:spLocks noChangeArrowheads="1"/>
          </p:cNvSpPr>
          <p:nvPr/>
        </p:nvSpPr>
        <p:spPr bwMode="auto">
          <a:xfrm>
            <a:off x="29625925" y="8829675"/>
            <a:ext cx="946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/>
              <a:t>Article Text</a:t>
            </a:r>
          </a:p>
        </p:txBody>
      </p:sp>
      <p:sp>
        <p:nvSpPr>
          <p:cNvPr id="2563" name="Line 515"/>
          <p:cNvSpPr>
            <a:spLocks noChangeShapeType="1"/>
          </p:cNvSpPr>
          <p:nvPr/>
        </p:nvSpPr>
        <p:spPr bwMode="auto">
          <a:xfrm>
            <a:off x="29032200" y="966787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" name="Line 516"/>
          <p:cNvSpPr>
            <a:spLocks noChangeShapeType="1"/>
          </p:cNvSpPr>
          <p:nvPr/>
        </p:nvSpPr>
        <p:spPr bwMode="auto">
          <a:xfrm>
            <a:off x="30861000" y="10506075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" name="Text Box 517"/>
          <p:cNvSpPr txBox="1">
            <a:spLocks noChangeArrowheads="1"/>
          </p:cNvSpPr>
          <p:nvPr/>
        </p:nvSpPr>
        <p:spPr bwMode="auto">
          <a:xfrm>
            <a:off x="31222950" y="8524875"/>
            <a:ext cx="283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Generate Wikipedia Event</a:t>
            </a:r>
          </a:p>
        </p:txBody>
      </p:sp>
      <p:sp>
        <p:nvSpPr>
          <p:cNvPr id="2566" name="Rectangle 518"/>
          <p:cNvSpPr>
            <a:spLocks noChangeArrowheads="1"/>
          </p:cNvSpPr>
          <p:nvPr/>
        </p:nvSpPr>
        <p:spPr bwMode="auto">
          <a:xfrm>
            <a:off x="25069800" y="12322175"/>
            <a:ext cx="876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389438"/>
            <a:r>
              <a:rPr lang="en-US" sz="5400">
                <a:solidFill>
                  <a:schemeClr val="tx2"/>
                </a:solidFill>
              </a:rPr>
              <a:t>Differences in Event Types</a:t>
            </a:r>
          </a:p>
        </p:txBody>
      </p:sp>
      <p:pic>
        <p:nvPicPr>
          <p:cNvPr id="2567" name="Picture 519" descr="video_event_ne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0800" y="13716000"/>
            <a:ext cx="3733800" cy="21796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8" name="Text Box 520"/>
          <p:cNvSpPr txBox="1">
            <a:spLocks noChangeArrowheads="1"/>
          </p:cNvSpPr>
          <p:nvPr/>
        </p:nvSpPr>
        <p:spPr bwMode="auto">
          <a:xfrm>
            <a:off x="26517600" y="133350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Video Events</a:t>
            </a:r>
          </a:p>
        </p:txBody>
      </p:sp>
      <p:sp>
        <p:nvSpPr>
          <p:cNvPr id="2569" name="Text Box 521"/>
          <p:cNvSpPr txBox="1">
            <a:spLocks noChangeArrowheads="1"/>
          </p:cNvSpPr>
          <p:nvPr/>
        </p:nvSpPr>
        <p:spPr bwMode="auto">
          <a:xfrm>
            <a:off x="25450800" y="16154400"/>
            <a:ext cx="3733800" cy="184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sng"/>
              <a:t>Video Event Characteristics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Specific event in time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Contain less videos than Wiki Events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Videos very closely related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Do not persist over time</a:t>
            </a:r>
          </a:p>
        </p:txBody>
      </p:sp>
      <p:sp>
        <p:nvSpPr>
          <p:cNvPr id="2570" name="Text Box 522"/>
          <p:cNvSpPr txBox="1">
            <a:spLocks noChangeArrowheads="1"/>
          </p:cNvSpPr>
          <p:nvPr/>
        </p:nvSpPr>
        <p:spPr bwMode="auto">
          <a:xfrm>
            <a:off x="29946600" y="16840200"/>
            <a:ext cx="3733800" cy="208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sng"/>
              <a:t>Wikipedia Event Characteristics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Global topics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Can contain many videos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Videos are loosely related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/>
              <a:t>Can persist for months or days at a time</a:t>
            </a:r>
          </a:p>
        </p:txBody>
      </p:sp>
      <p:pic>
        <p:nvPicPr>
          <p:cNvPr id="2571" name="Picture 523" descr="wiki_event_new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800" y="13628688"/>
            <a:ext cx="2647950" cy="294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2" name="Text Box 524"/>
          <p:cNvSpPr txBox="1">
            <a:spLocks noChangeArrowheads="1"/>
          </p:cNvSpPr>
          <p:nvPr/>
        </p:nvSpPr>
        <p:spPr bwMode="auto">
          <a:xfrm>
            <a:off x="30861000" y="13261975"/>
            <a:ext cx="193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/>
              <a:t>Wikipedia Events</a:t>
            </a:r>
          </a:p>
        </p:txBody>
      </p:sp>
      <p:sp>
        <p:nvSpPr>
          <p:cNvPr id="2613" name="Rectangle 565"/>
          <p:cNvSpPr>
            <a:spLocks noChangeArrowheads="1"/>
          </p:cNvSpPr>
          <p:nvPr/>
        </p:nvSpPr>
        <p:spPr bwMode="auto">
          <a:xfrm>
            <a:off x="914400" y="18280728"/>
            <a:ext cx="10820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389438"/>
            <a:r>
              <a:rPr lang="en-US" sz="4400" dirty="0" smtClean="0">
                <a:solidFill>
                  <a:schemeClr val="tx2"/>
                </a:solidFill>
              </a:rPr>
              <a:t>Find </a:t>
            </a:r>
            <a:r>
              <a:rPr lang="ja-JP" altLang="en-US" sz="4400" dirty="0" smtClean="0">
                <a:solidFill>
                  <a:schemeClr val="tx2"/>
                </a:solidFill>
                <a:latin typeface="Arial"/>
              </a:rPr>
              <a:t>“</a:t>
            </a:r>
            <a:r>
              <a:rPr lang="en-US" sz="4400" dirty="0">
                <a:solidFill>
                  <a:schemeClr val="tx2"/>
                </a:solidFill>
              </a:rPr>
              <a:t>Major Players</a:t>
            </a:r>
            <a:r>
              <a:rPr lang="ja-JP" altLang="en-US" sz="4400" dirty="0" smtClean="0">
                <a:solidFill>
                  <a:schemeClr val="tx2"/>
                </a:solidFill>
                <a:latin typeface="Arial"/>
              </a:rPr>
              <a:t>” </a:t>
            </a:r>
            <a:r>
              <a:rPr lang="en-US" altLang="ja-JP" sz="4400" dirty="0" smtClean="0">
                <a:solidFill>
                  <a:schemeClr val="tx2"/>
                </a:solidFill>
                <a:latin typeface="Arial"/>
              </a:rPr>
              <a:t>in Video Events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614" name="Picture 566" descr="chucky_baby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507200"/>
            <a:ext cx="2439988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5" name="Picture 567" descr="babsy_baby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507200"/>
            <a:ext cx="24384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6" name="Text Box 568"/>
          <p:cNvSpPr txBox="1">
            <a:spLocks noChangeArrowheads="1"/>
          </p:cNvSpPr>
          <p:nvPr/>
        </p:nvSpPr>
        <p:spPr bwMode="auto">
          <a:xfrm>
            <a:off x="3352800" y="21107400"/>
            <a:ext cx="193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Chuck Hagel</a:t>
            </a:r>
          </a:p>
        </p:txBody>
      </p:sp>
      <p:sp>
        <p:nvSpPr>
          <p:cNvPr id="2617" name="Text Box 569"/>
          <p:cNvSpPr txBox="1">
            <a:spLocks noChangeArrowheads="1"/>
          </p:cNvSpPr>
          <p:nvPr/>
        </p:nvSpPr>
        <p:spPr bwMode="auto">
          <a:xfrm>
            <a:off x="6934200" y="21107400"/>
            <a:ext cx="2014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4389438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defTabSz="4389438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defTabSz="43894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/>
              <a:t>Barbara Starr</a:t>
            </a:r>
          </a:p>
        </p:txBody>
      </p:sp>
      <p:pic>
        <p:nvPicPr>
          <p:cNvPr id="2618" name="Picture 570" descr="wiki_event_new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599" y="22707600"/>
            <a:ext cx="6772607" cy="754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1" name="Line 313"/>
          <p:cNvSpPr>
            <a:spLocks noChangeShapeType="1"/>
          </p:cNvSpPr>
          <p:nvPr/>
        </p:nvSpPr>
        <p:spPr bwMode="auto">
          <a:xfrm flipH="1" flipV="1">
            <a:off x="31222950" y="29946598"/>
            <a:ext cx="704850" cy="92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2" name="Line 314"/>
          <p:cNvSpPr>
            <a:spLocks noChangeShapeType="1"/>
          </p:cNvSpPr>
          <p:nvPr/>
        </p:nvSpPr>
        <p:spPr bwMode="auto">
          <a:xfrm flipV="1">
            <a:off x="26289000" y="281940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3" name="Line 315"/>
          <p:cNvSpPr>
            <a:spLocks noChangeShapeType="1"/>
          </p:cNvSpPr>
          <p:nvPr/>
        </p:nvSpPr>
        <p:spPr bwMode="auto">
          <a:xfrm flipV="1">
            <a:off x="27051000" y="2499360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4" name="Line 316"/>
          <p:cNvSpPr>
            <a:spLocks noChangeShapeType="1"/>
          </p:cNvSpPr>
          <p:nvPr/>
        </p:nvSpPr>
        <p:spPr bwMode="auto">
          <a:xfrm>
            <a:off x="27355800" y="26060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" name="Line 317"/>
          <p:cNvSpPr>
            <a:spLocks noChangeShapeType="1"/>
          </p:cNvSpPr>
          <p:nvPr/>
        </p:nvSpPr>
        <p:spPr bwMode="auto">
          <a:xfrm flipV="1">
            <a:off x="26974800" y="23698200"/>
            <a:ext cx="6794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6" name="Line 318"/>
          <p:cNvSpPr>
            <a:spLocks noChangeShapeType="1"/>
          </p:cNvSpPr>
          <p:nvPr/>
        </p:nvSpPr>
        <p:spPr bwMode="auto">
          <a:xfrm flipV="1">
            <a:off x="26746200" y="23012400"/>
            <a:ext cx="9080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7" name="Line 319"/>
          <p:cNvSpPr>
            <a:spLocks noChangeShapeType="1"/>
          </p:cNvSpPr>
          <p:nvPr/>
        </p:nvSpPr>
        <p:spPr bwMode="auto">
          <a:xfrm>
            <a:off x="26974800" y="228600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21" name="Picture 573" descr="final_homepag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22860000"/>
            <a:ext cx="6989763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6" name="Line 588"/>
          <p:cNvSpPr>
            <a:spLocks noChangeShapeType="1"/>
          </p:cNvSpPr>
          <p:nvPr/>
        </p:nvSpPr>
        <p:spPr bwMode="auto">
          <a:xfrm flipH="1" flipV="1">
            <a:off x="20269200" y="25222200"/>
            <a:ext cx="2133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7" name="Line 589"/>
          <p:cNvSpPr>
            <a:spLocks noChangeShapeType="1"/>
          </p:cNvSpPr>
          <p:nvPr/>
        </p:nvSpPr>
        <p:spPr bwMode="auto">
          <a:xfrm flipH="1" flipV="1">
            <a:off x="21945600" y="236982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8" name="Line 590"/>
          <p:cNvSpPr>
            <a:spLocks noChangeShapeType="1"/>
          </p:cNvSpPr>
          <p:nvPr/>
        </p:nvSpPr>
        <p:spPr bwMode="auto">
          <a:xfrm>
            <a:off x="13868400" y="24003000"/>
            <a:ext cx="14478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5" name="Line 297"/>
          <p:cNvSpPr>
            <a:spLocks noChangeShapeType="1"/>
          </p:cNvSpPr>
          <p:nvPr/>
        </p:nvSpPr>
        <p:spPr bwMode="auto">
          <a:xfrm flipV="1">
            <a:off x="14935200" y="290322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9" name="Line 591"/>
          <p:cNvSpPr>
            <a:spLocks noChangeShapeType="1"/>
          </p:cNvSpPr>
          <p:nvPr/>
        </p:nvSpPr>
        <p:spPr bwMode="auto">
          <a:xfrm flipH="1" flipV="1">
            <a:off x="20345400" y="29032200"/>
            <a:ext cx="1524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9" name="Title 5"/>
          <p:cNvSpPr txBox="1">
            <a:spLocks/>
          </p:cNvSpPr>
          <p:nvPr/>
        </p:nvSpPr>
        <p:spPr bwMode="auto">
          <a:xfrm>
            <a:off x="2362200" y="5638800"/>
            <a:ext cx="7848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4400" dirty="0" smtClean="0"/>
              <a:t>Two Types of News Events</a:t>
            </a:r>
            <a:endParaRPr lang="en-US" sz="4400" dirty="0"/>
          </a:p>
        </p:txBody>
      </p:sp>
      <p:sp>
        <p:nvSpPr>
          <p:cNvPr id="230" name="Rectangle 229"/>
          <p:cNvSpPr/>
          <p:nvPr/>
        </p:nvSpPr>
        <p:spPr>
          <a:xfrm>
            <a:off x="2438400" y="6705600"/>
            <a:ext cx="7848600" cy="23622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TextBox 230"/>
          <p:cNvSpPr txBox="1"/>
          <p:nvPr/>
        </p:nvSpPr>
        <p:spPr>
          <a:xfrm>
            <a:off x="3124200" y="6781800"/>
            <a:ext cx="643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Long Running News Event </a:t>
            </a:r>
            <a:r>
              <a:rPr lang="en-US" sz="1800" dirty="0" smtClean="0"/>
              <a:t>: ”</a:t>
            </a:r>
            <a:r>
              <a:rPr lang="en-US" sz="1800" i="1" dirty="0" smtClean="0"/>
              <a:t>2014 Northern Iraq Offensive</a:t>
            </a:r>
            <a:r>
              <a:rPr lang="en-US" sz="1800" dirty="0" smtClean="0"/>
              <a:t>”</a:t>
            </a:r>
            <a:endParaRPr lang="en-US" sz="1800" dirty="0"/>
          </a:p>
        </p:txBody>
      </p:sp>
      <p:sp>
        <p:nvSpPr>
          <p:cNvPr id="232" name="Rectangle 231"/>
          <p:cNvSpPr/>
          <p:nvPr/>
        </p:nvSpPr>
        <p:spPr>
          <a:xfrm>
            <a:off x="2743200" y="7391400"/>
            <a:ext cx="20574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33" name="Rectangle 232"/>
          <p:cNvSpPr/>
          <p:nvPr/>
        </p:nvSpPr>
        <p:spPr>
          <a:xfrm>
            <a:off x="5334000" y="7391400"/>
            <a:ext cx="20574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34" name="Rectangle 233"/>
          <p:cNvSpPr/>
          <p:nvPr/>
        </p:nvSpPr>
        <p:spPr>
          <a:xfrm>
            <a:off x="7924800" y="7391400"/>
            <a:ext cx="20574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35" name="TextBox 234"/>
          <p:cNvSpPr txBox="1"/>
          <p:nvPr/>
        </p:nvSpPr>
        <p:spPr>
          <a:xfrm>
            <a:off x="5029200" y="9372600"/>
            <a:ext cx="266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Breaking News Events</a:t>
            </a:r>
            <a:endParaRPr lang="en-US" sz="1800" b="1" dirty="0"/>
          </a:p>
        </p:txBody>
      </p:sp>
      <p:cxnSp>
        <p:nvCxnSpPr>
          <p:cNvPr id="236" name="Straight Arrow Connector 235"/>
          <p:cNvCxnSpPr>
            <a:stCxn id="235" idx="0"/>
            <a:endCxn id="234" idx="2"/>
          </p:cNvCxnSpPr>
          <p:nvPr/>
        </p:nvCxnSpPr>
        <p:spPr>
          <a:xfrm flipV="1">
            <a:off x="6359552" y="8915400"/>
            <a:ext cx="2593948" cy="457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/>
          <p:cNvCxnSpPr>
            <a:stCxn id="235" idx="0"/>
            <a:endCxn id="232" idx="2"/>
          </p:cNvCxnSpPr>
          <p:nvPr/>
        </p:nvCxnSpPr>
        <p:spPr>
          <a:xfrm flipH="1" flipV="1">
            <a:off x="3771900" y="8915400"/>
            <a:ext cx="2587652" cy="457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235" idx="0"/>
            <a:endCxn id="233" idx="2"/>
          </p:cNvCxnSpPr>
          <p:nvPr/>
        </p:nvCxnSpPr>
        <p:spPr>
          <a:xfrm flipV="1">
            <a:off x="6359552" y="8915400"/>
            <a:ext cx="3148" cy="457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9" name="Picture 238" descr="Screen Shot 2014-08-23 at 7.10.41 AM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7924800"/>
            <a:ext cx="1536700" cy="893233"/>
          </a:xfrm>
          <a:prstGeom prst="rect">
            <a:avLst/>
          </a:prstGeom>
        </p:spPr>
      </p:pic>
      <p:pic>
        <p:nvPicPr>
          <p:cNvPr id="240" name="Picture 239" descr="Screen Shot 2014-08-23 at 7.09.24 AM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7924800"/>
            <a:ext cx="1549991" cy="914400"/>
          </a:xfrm>
          <a:prstGeom prst="rect">
            <a:avLst/>
          </a:prstGeom>
        </p:spPr>
      </p:pic>
      <p:pic>
        <p:nvPicPr>
          <p:cNvPr id="241" name="Picture 240" descr="Screen Shot 2014-08-23 at 7.12.02 AM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7924800"/>
            <a:ext cx="1676400" cy="914400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2819400" y="7391400"/>
            <a:ext cx="191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Civilians Fleeing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8153400" y="7391400"/>
            <a:ext cx="169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U.S. Airstrikes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5334000" y="7391400"/>
            <a:ext cx="198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Report of Killings</a:t>
            </a:r>
          </a:p>
        </p:txBody>
      </p:sp>
      <p:sp>
        <p:nvSpPr>
          <p:cNvPr id="245" name="Rectangle 244"/>
          <p:cNvSpPr/>
          <p:nvPr/>
        </p:nvSpPr>
        <p:spPr>
          <a:xfrm>
            <a:off x="7924800" y="10058400"/>
            <a:ext cx="2590800" cy="19050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46" name="TextBox 245"/>
          <p:cNvSpPr txBox="1"/>
          <p:nvPr/>
        </p:nvSpPr>
        <p:spPr>
          <a:xfrm>
            <a:off x="7924800" y="10058400"/>
            <a:ext cx="2625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Local News Event</a:t>
            </a:r>
          </a:p>
          <a:p>
            <a:pPr algn="ctr"/>
            <a:r>
              <a:rPr lang="en-US" sz="1800" i="1" dirty="0" smtClean="0"/>
              <a:t>Boston Building on Fire</a:t>
            </a:r>
          </a:p>
        </p:txBody>
      </p:sp>
      <p:pic>
        <p:nvPicPr>
          <p:cNvPr id="247" name="Picture 246" descr="Screen Shot 2014-08-23 at 7.24.27 AM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0744200"/>
            <a:ext cx="1828800" cy="1032588"/>
          </a:xfrm>
          <a:prstGeom prst="rect">
            <a:avLst/>
          </a:prstGeom>
        </p:spPr>
      </p:pic>
      <p:cxnSp>
        <p:nvCxnSpPr>
          <p:cNvPr id="248" name="Straight Arrow Connector 247"/>
          <p:cNvCxnSpPr>
            <a:stCxn id="235" idx="3"/>
            <a:endCxn id="246" idx="0"/>
          </p:cNvCxnSpPr>
          <p:nvPr/>
        </p:nvCxnSpPr>
        <p:spPr>
          <a:xfrm>
            <a:off x="7689904" y="9557266"/>
            <a:ext cx="1547761" cy="501134"/>
          </a:xfrm>
          <a:prstGeom prst="straightConnector1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2209800" y="10058400"/>
            <a:ext cx="426720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Breaking News Event</a:t>
            </a:r>
            <a:endParaRPr lang="en-US" sz="1800" u="sng" dirty="0"/>
          </a:p>
          <a:p>
            <a:pPr marL="742950" lvl="1" indent="-285750">
              <a:buFont typeface="Arial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 specific event at a particular moment in time.</a:t>
            </a:r>
          </a:p>
          <a:p>
            <a:r>
              <a:rPr lang="en-US" sz="1800" u="sng" dirty="0" smtClean="0"/>
              <a:t>Long Running News Event: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 collection of related events and commentary that refers to a longer span of time.</a:t>
            </a:r>
          </a:p>
        </p:txBody>
      </p:sp>
      <p:sp>
        <p:nvSpPr>
          <p:cNvPr id="250" name="Title 1"/>
          <p:cNvSpPr txBox="1">
            <a:spLocks/>
          </p:cNvSpPr>
          <p:nvPr/>
        </p:nvSpPr>
        <p:spPr bwMode="auto">
          <a:xfrm>
            <a:off x="1371600" y="12039600"/>
            <a:ext cx="10210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>
            <a:lvl1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4400" dirty="0" smtClean="0"/>
              <a:t>News Rover Event Organization</a:t>
            </a:r>
            <a:endParaRPr lang="en-US" sz="4400" dirty="0"/>
          </a:p>
        </p:txBody>
      </p:sp>
      <p:sp>
        <p:nvSpPr>
          <p:cNvPr id="251" name="Rectangle 250"/>
          <p:cNvSpPr/>
          <p:nvPr/>
        </p:nvSpPr>
        <p:spPr>
          <a:xfrm>
            <a:off x="2362200" y="13487400"/>
            <a:ext cx="3505200" cy="47244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52" name="Rectangle 251"/>
          <p:cNvSpPr/>
          <p:nvPr/>
        </p:nvSpPr>
        <p:spPr>
          <a:xfrm>
            <a:off x="6934200" y="13487400"/>
            <a:ext cx="3505200" cy="472440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3" name="TextBox 252"/>
          <p:cNvSpPr txBox="1"/>
          <p:nvPr/>
        </p:nvSpPr>
        <p:spPr>
          <a:xfrm>
            <a:off x="2895600" y="13030200"/>
            <a:ext cx="2412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Video-Based Events</a:t>
            </a:r>
            <a:endParaRPr lang="en-US" sz="1800" b="1" dirty="0"/>
          </a:p>
        </p:txBody>
      </p:sp>
      <p:sp>
        <p:nvSpPr>
          <p:cNvPr id="254" name="TextBox 253"/>
          <p:cNvSpPr txBox="1"/>
          <p:nvPr/>
        </p:nvSpPr>
        <p:spPr>
          <a:xfrm>
            <a:off x="7315200" y="13030200"/>
            <a:ext cx="285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Wikipedia-Based Events</a:t>
            </a:r>
            <a:endParaRPr lang="en-US" sz="1800" b="1" dirty="0"/>
          </a:p>
        </p:txBody>
      </p:sp>
      <p:sp>
        <p:nvSpPr>
          <p:cNvPr id="255" name="TextBox 254"/>
          <p:cNvSpPr txBox="1"/>
          <p:nvPr/>
        </p:nvSpPr>
        <p:spPr>
          <a:xfrm>
            <a:off x="2438400" y="13563600"/>
            <a:ext cx="3276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Address the need for coverage of </a:t>
            </a:r>
            <a:r>
              <a:rPr lang="en-US" sz="1800" u="sng" dirty="0" smtClean="0"/>
              <a:t>breaking news </a:t>
            </a:r>
            <a:r>
              <a:rPr lang="en-US" sz="1800" dirty="0" smtClean="0"/>
              <a:t>events, and one-off stories that are not covered by curated news sources. </a:t>
            </a:r>
            <a:endParaRPr lang="en-US" sz="1800" dirty="0"/>
          </a:p>
        </p:txBody>
      </p:sp>
      <p:sp>
        <p:nvSpPr>
          <p:cNvPr id="256" name="TextBox 255"/>
          <p:cNvSpPr txBox="1"/>
          <p:nvPr/>
        </p:nvSpPr>
        <p:spPr>
          <a:xfrm>
            <a:off x="7086600" y="13563600"/>
            <a:ext cx="3276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Addresses the need for coverage of </a:t>
            </a:r>
            <a:r>
              <a:rPr lang="en-US" sz="1800" u="sng" dirty="0" smtClean="0"/>
              <a:t>long-term</a:t>
            </a:r>
            <a:r>
              <a:rPr lang="en-US" sz="1800" dirty="0" smtClean="0"/>
              <a:t> news stories that pertain to a broad topic or unify many smaller news events. </a:t>
            </a:r>
            <a:endParaRPr lang="en-US" sz="1800" dirty="0"/>
          </a:p>
        </p:txBody>
      </p:sp>
      <p:sp>
        <p:nvSpPr>
          <p:cNvPr id="257" name="TextBox 256"/>
          <p:cNvSpPr txBox="1"/>
          <p:nvPr/>
        </p:nvSpPr>
        <p:spPr>
          <a:xfrm>
            <a:off x="2514600" y="15697200"/>
            <a:ext cx="325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Ebola Patient Treated in NYC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2362200" y="16230600"/>
            <a:ext cx="354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>
                <a:solidFill>
                  <a:schemeClr val="accent5">
                    <a:lumMod val="25000"/>
                  </a:schemeClr>
                </a:solidFill>
              </a:rPr>
              <a:t>Isreal</a:t>
            </a:r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-Hamas Cease Fire Voided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2438400" y="16840200"/>
            <a:ext cx="337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Historic New York Snow Storm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2667000" y="17449800"/>
            <a:ext cx="292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New U.S. Airstrikes in Iraq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3200400" y="15240000"/>
            <a:ext cx="181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/>
              <a:t>Real Examples</a:t>
            </a:r>
            <a:endParaRPr lang="en-US" sz="1800" b="1" u="sng" dirty="0"/>
          </a:p>
        </p:txBody>
      </p:sp>
      <p:sp>
        <p:nvSpPr>
          <p:cNvPr id="262" name="TextBox 261"/>
          <p:cNvSpPr txBox="1"/>
          <p:nvPr/>
        </p:nvSpPr>
        <p:spPr>
          <a:xfrm>
            <a:off x="7086600" y="15697200"/>
            <a:ext cx="3215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2014 Northern Iraq Offensive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3" name="TextBox 262"/>
          <p:cNvSpPr txBox="1"/>
          <p:nvPr/>
        </p:nvSpPr>
        <p:spPr>
          <a:xfrm>
            <a:off x="6934200" y="16230600"/>
            <a:ext cx="3652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2014 West Africa Ebola Outbreak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7010400" y="16840200"/>
            <a:ext cx="344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Pro-Russian Conflict in Ukraine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7543800" y="17449800"/>
            <a:ext cx="226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accent5">
                    <a:lumMod val="25000"/>
                  </a:schemeClr>
                </a:solidFill>
              </a:rPr>
              <a:t>Israel-Gaza Conflict </a:t>
            </a:r>
            <a:endParaRPr lang="en-US" sz="1800" i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7772400" y="15240000"/>
            <a:ext cx="181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 smtClean="0"/>
              <a:t>Real Examples</a:t>
            </a:r>
            <a:endParaRPr lang="en-US" sz="1800" b="1" u="sng" dirty="0"/>
          </a:p>
        </p:txBody>
      </p:sp>
      <p:graphicFrame>
        <p:nvGraphicFramePr>
          <p:cNvPr id="267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0703"/>
              </p:ext>
            </p:extLst>
          </p:nvPr>
        </p:nvGraphicFramePr>
        <p:xfrm>
          <a:off x="1981199" y="23353486"/>
          <a:ext cx="8534401" cy="740410"/>
        </p:xfrm>
        <a:graphic>
          <a:graphicData uri="http://schemas.openxmlformats.org/drawingml/2006/table">
            <a:tbl>
              <a:tblPr/>
              <a:tblGrid>
                <a:gridCol w="2373204"/>
                <a:gridCol w="2373201"/>
                <a:gridCol w="1806796"/>
                <a:gridCol w="1981200"/>
              </a:tblGrid>
              <a:tr h="180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Programs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Stories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Video Events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Visual Speakers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62,840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268,782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990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10,313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8" name="Text Box 38"/>
          <p:cNvSpPr txBox="1">
            <a:spLocks noChangeArrowheads="1"/>
          </p:cNvSpPr>
          <p:nvPr/>
        </p:nvSpPr>
        <p:spPr bwMode="auto">
          <a:xfrm>
            <a:off x="2057400" y="22471559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Total </a:t>
            </a:r>
            <a:r>
              <a:rPr lang="en-US" sz="4400" dirty="0" smtClean="0"/>
              <a:t>System </a:t>
            </a:r>
            <a:r>
              <a:rPr lang="en-US" sz="4400" dirty="0" smtClean="0"/>
              <a:t>Content 2012-Date</a:t>
            </a:r>
            <a:endParaRPr lang="en-US" sz="4400" dirty="0"/>
          </a:p>
        </p:txBody>
      </p:sp>
      <p:pic>
        <p:nvPicPr>
          <p:cNvPr id="269" name="Picture 268" descr="videos_per_vid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38" y="24917400"/>
            <a:ext cx="3775029" cy="2853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0" name="Text Box 73"/>
          <p:cNvSpPr txBox="1">
            <a:spLocks noChangeArrowheads="1"/>
          </p:cNvSpPr>
          <p:nvPr/>
        </p:nvSpPr>
        <p:spPr bwMode="auto">
          <a:xfrm>
            <a:off x="2756773" y="24138433"/>
            <a:ext cx="726352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/>
              <a:t>Number of Videos per Event</a:t>
            </a:r>
            <a:endParaRPr lang="en-US" sz="4400" dirty="0"/>
          </a:p>
        </p:txBody>
      </p:sp>
      <p:pic>
        <p:nvPicPr>
          <p:cNvPr id="271" name="Picture 270" descr="videos_per_wiki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29" y="24917400"/>
            <a:ext cx="3702685" cy="28532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2" name="Picture 271" descr="second_hist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8879800"/>
            <a:ext cx="3733800" cy="2800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3" name="Picture 272" descr="total_speakers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9343349"/>
            <a:ext cx="2997200" cy="2247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4" name="Rectangle 273"/>
          <p:cNvSpPr/>
          <p:nvPr/>
        </p:nvSpPr>
        <p:spPr>
          <a:xfrm>
            <a:off x="3200400" y="31095949"/>
            <a:ext cx="19812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5" name="Straight Connector 274"/>
          <p:cNvCxnSpPr/>
          <p:nvPr/>
        </p:nvCxnSpPr>
        <p:spPr>
          <a:xfrm flipV="1">
            <a:off x="3200400" y="29184600"/>
            <a:ext cx="3733800" cy="191134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V="1">
            <a:off x="3200400" y="31394400"/>
            <a:ext cx="3733800" cy="634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Text Box 73"/>
          <p:cNvSpPr txBox="1">
            <a:spLocks noChangeArrowheads="1"/>
          </p:cNvSpPr>
          <p:nvPr/>
        </p:nvSpPr>
        <p:spPr bwMode="auto">
          <a:xfrm>
            <a:off x="2481552" y="27916729"/>
            <a:ext cx="7756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 dirty="0" smtClean="0"/>
              <a:t>Appearances of Major Players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38943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372</Words>
  <Application>Microsoft Office PowerPoint</Application>
  <PresentationFormat>Custom</PresentationFormat>
  <Paragraphs>108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Default Design</vt:lpstr>
      <vt:lpstr>Acrobat Document</vt:lpstr>
      <vt:lpstr>PowerPoint Presentation</vt:lpstr>
    </vt:vector>
  </TitlesOfParts>
  <Company>IBM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 Ellis</dc:creator>
  <cp:lastModifiedBy>Shih-Fu Chang</cp:lastModifiedBy>
  <cp:revision>190</cp:revision>
  <dcterms:created xsi:type="dcterms:W3CDTF">2014-08-18T18:40:12Z</dcterms:created>
  <dcterms:modified xsi:type="dcterms:W3CDTF">2014-08-23T19:19:05Z</dcterms:modified>
</cp:coreProperties>
</file>